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50" r:id="rId2"/>
  </p:sldMasterIdLst>
  <p:notesMasterIdLst>
    <p:notesMasterId r:id="rId32"/>
  </p:notesMasterIdLst>
  <p:sldIdLst>
    <p:sldId id="256" r:id="rId3"/>
    <p:sldId id="257" r:id="rId4"/>
    <p:sldId id="266" r:id="rId5"/>
    <p:sldId id="260" r:id="rId6"/>
    <p:sldId id="581" r:id="rId7"/>
    <p:sldId id="282" r:id="rId8"/>
    <p:sldId id="586" r:id="rId9"/>
    <p:sldId id="749" r:id="rId10"/>
    <p:sldId id="751" r:id="rId11"/>
    <p:sldId id="752" r:id="rId12"/>
    <p:sldId id="753" r:id="rId13"/>
    <p:sldId id="754" r:id="rId14"/>
    <p:sldId id="755" r:id="rId15"/>
    <p:sldId id="756" r:id="rId16"/>
    <p:sldId id="757" r:id="rId17"/>
    <p:sldId id="750" r:id="rId18"/>
    <p:sldId id="605" r:id="rId19"/>
    <p:sldId id="759" r:id="rId20"/>
    <p:sldId id="703" r:id="rId21"/>
    <p:sldId id="645" r:id="rId22"/>
    <p:sldId id="758" r:id="rId23"/>
    <p:sldId id="611" r:id="rId24"/>
    <p:sldId id="760" r:id="rId25"/>
    <p:sldId id="761" r:id="rId26"/>
    <p:sldId id="762" r:id="rId27"/>
    <p:sldId id="763" r:id="rId28"/>
    <p:sldId id="764" r:id="rId29"/>
    <p:sldId id="765" r:id="rId30"/>
    <p:sldId id="280" r:id="rId31"/>
  </p:sldIdLst>
  <p:sldSz cx="18288000" cy="10287000"/>
  <p:notesSz cx="10287000" cy="18288000"/>
  <p:embeddedFontLst>
    <p:embeddedFont>
      <p:font typeface="Calibri" panose="020F0502020204030204" pitchFamily="34" charset="0"/>
      <p:regular r:id="rId33"/>
      <p:bold r:id="rId34"/>
      <p:italic r:id="rId35"/>
      <p:boldItalic r:id="rId36"/>
    </p:embeddedFont>
    <p:embeddedFont>
      <p:font typeface="Corbel" panose="020B0503020204020204" pitchFamily="34" charset="0"/>
      <p:regular r:id="rId37"/>
      <p:bold r:id="rId38"/>
      <p:italic r:id="rId39"/>
      <p:boldItalic r:id="rId40"/>
    </p:embeddedFont>
    <p:embeddedFont>
      <p:font typeface="Inter" panose="02000503000000020004" pitchFamily="2" charset="0"/>
      <p:regular r:id="rId41"/>
      <p:bold r:id="rId42"/>
    </p:embeddedFont>
    <p:embeddedFont>
      <p:font typeface="Roboto" panose="02000000000000000000" pitchFamily="2" charset="0"/>
      <p:regular r:id="rId43"/>
      <p:bold r:id="rId44"/>
      <p:italic r:id="rId45"/>
      <p:boldItalic r:id="rId4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89" roundtripDataSignature="AMtx7mhK8T1ZguApBW0yY4mntykPqcGl0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4841D"/>
    <a:srgbClr val="F9F9FC"/>
    <a:srgbClr val="DAE3F3"/>
    <a:srgbClr val="F59A1C"/>
    <a:srgbClr val="F7AD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45540BF-FA6E-423F-95E4-F0E17416F813}">
  <a:tblStyle styleId="{445540BF-FA6E-423F-95E4-F0E17416F813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4E6"/>
          </a:solidFill>
        </a:fill>
      </a:tcStyle>
    </a:wholeTbl>
    <a:band1H>
      <a:tcTxStyle/>
      <a:tcStyle>
        <a:tcBdr/>
        <a:fill>
          <a:solidFill>
            <a:srgbClr val="FFE8C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FFE8C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4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4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550"/>
    <p:restoredTop sz="97030"/>
  </p:normalViewPr>
  <p:slideViewPr>
    <p:cSldViewPr snapToGrid="0" snapToObjects="1">
      <p:cViewPr varScale="1">
        <p:scale>
          <a:sx n="101" d="100"/>
          <a:sy n="101" d="100"/>
        </p:scale>
        <p:origin x="240" y="4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7.fntdata"/><Relationship Id="rId21" Type="http://schemas.openxmlformats.org/officeDocument/2006/relationships/slide" Target="slides/slide19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89" Type="http://customschemas.google.com/relationships/presentationmetadata" Target="metadata"/><Relationship Id="rId7" Type="http://schemas.openxmlformats.org/officeDocument/2006/relationships/slide" Target="slides/slide5.xml"/><Relationship Id="rId92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font" Target="fonts/font13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4.fntdata"/><Relationship Id="rId90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font" Target="fonts/font12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font" Target="fonts/font3.fntdata"/><Relationship Id="rId43" Type="http://schemas.openxmlformats.org/officeDocument/2006/relationships/font" Target="fonts/font11.fntdata"/><Relationship Id="rId8" Type="http://schemas.openxmlformats.org/officeDocument/2006/relationships/slide" Target="slides/slide6.xml"/><Relationship Id="rId93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font" Target="fonts/font14.fntdata"/><Relationship Id="rId20" Type="http://schemas.openxmlformats.org/officeDocument/2006/relationships/slide" Target="slides/slide18.xml"/><Relationship Id="rId41" Type="http://schemas.openxmlformats.org/officeDocument/2006/relationships/font" Target="fonts/font9.fntdata"/><Relationship Id="rId9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" name="Google Shape;9;p1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10;p1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2" name="Google Shape;72;p13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13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25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894807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deca0f948e_0_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2deca0f948e_0_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72700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24" name="Google Shape;324;p10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" name="Google Shape;325;p10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29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0" name="Google Shape;20;p2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21;p2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9" name="Google Shape;119;p18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18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3" name="Google Shape;63;p4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4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3" name="Google Shape;63;p4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4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982884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2" name="Google Shape;72;p13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13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809079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2" name="Google Shape;72;p13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13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17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734537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deca0f948e_0_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2deca0f948e_0_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83814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2" name="Google Shape;72;p13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13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21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685376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 userDrawn="1">
  <p:cSld name="DEFAULT">
    <p:bg>
      <p:bgPr>
        <a:solidFill>
          <a:schemeClr val="lt1"/>
        </a:solidFill>
        <a:effectLst/>
      </p:bgPr>
    </p:bg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D7C2357-A398-F04E-8601-68850FDA8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2" y="3985834"/>
            <a:ext cx="15773400" cy="1989137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7" name="Google Shape;13;p1" descr="preencoded.png">
            <a:extLst>
              <a:ext uri="{FF2B5EF4-FFF2-40B4-BE49-F238E27FC236}">
                <a16:creationId xmlns:a16="http://schemas.microsoft.com/office/drawing/2014/main" id="{1C03F223-FD54-6D46-A7D4-F2D474E6DBD2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l="9423" r="3055"/>
          <a:stretch/>
        </p:blipFill>
        <p:spPr>
          <a:xfrm rot="-5400000">
            <a:off x="10763278" y="2762278"/>
            <a:ext cx="10287002" cy="47624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F1E84D-430F-D949-B396-9D2290FB7C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1/9/25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023B83-CC69-EE40-9FA7-EFFF8AE8B7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2" y="9534526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E22F0C-79FE-A847-AEB5-8E4C456FD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6728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E8844-6DE3-A642-BFB3-F078F62D7D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86000" y="1684338"/>
            <a:ext cx="13716000" cy="35814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067DD76-96F5-D34D-A0C4-BA4EC8DF92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000" y="5403851"/>
            <a:ext cx="13716000" cy="24828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39" indent="0" algn="ctr">
              <a:buNone/>
              <a:defRPr sz="1999"/>
            </a:lvl2pPr>
            <a:lvl3pPr marL="914478" indent="0" algn="ctr">
              <a:buNone/>
              <a:defRPr sz="1800"/>
            </a:lvl3pPr>
            <a:lvl4pPr marL="1371719" indent="0" algn="ctr">
              <a:buNone/>
              <a:defRPr sz="1601"/>
            </a:lvl4pPr>
            <a:lvl5pPr marL="1828958" indent="0" algn="ctr">
              <a:buNone/>
              <a:defRPr sz="1601"/>
            </a:lvl5pPr>
            <a:lvl6pPr marL="2286197" indent="0" algn="ctr">
              <a:buNone/>
              <a:defRPr sz="1601"/>
            </a:lvl6pPr>
            <a:lvl7pPr marL="2743437" indent="0" algn="ctr">
              <a:buNone/>
              <a:defRPr sz="1601"/>
            </a:lvl7pPr>
            <a:lvl8pPr marL="3200678" indent="0" algn="ctr">
              <a:buNone/>
              <a:defRPr sz="1601"/>
            </a:lvl8pPr>
            <a:lvl9pPr marL="3657917" indent="0" algn="ctr">
              <a:buNone/>
              <a:defRPr sz="1601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CBA9F6-251E-364C-A293-8CBFA48E18D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1/9/25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7C95DD-98FF-784C-A706-6D3212E7A2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2" y="9534526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244F71-A0C1-5440-879D-3960FF875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8592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8D30C6-D857-D141-8E3F-92BA68121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2" y="547690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3B58F7-932C-2343-96B4-1D2CD273AC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2" y="2738438"/>
            <a:ext cx="15773400" cy="652780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A8F6B0-CF85-5E4E-A169-01F88FFFFD3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1/9/25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332956-30D8-2B44-888D-5A85B7072C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2" y="9534526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114F47-EC58-FD41-BC60-89D831473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3485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DD9D27-7121-8A4E-9A42-9A4892EC3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7776" y="2565401"/>
            <a:ext cx="15773400" cy="4278314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D63D88-14FB-FE4F-A9AA-3913D4AB83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47776" y="6884988"/>
            <a:ext cx="15773400" cy="22494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39" indent="0">
              <a:buNone/>
              <a:defRPr sz="1999">
                <a:solidFill>
                  <a:schemeClr val="tx1">
                    <a:tint val="75000"/>
                  </a:schemeClr>
                </a:solidFill>
              </a:defRPr>
            </a:lvl2pPr>
            <a:lvl3pPr marL="914478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719" indent="0">
              <a:buNone/>
              <a:defRPr sz="1601">
                <a:solidFill>
                  <a:schemeClr val="tx1">
                    <a:tint val="75000"/>
                  </a:schemeClr>
                </a:solidFill>
              </a:defRPr>
            </a:lvl4pPr>
            <a:lvl5pPr marL="1828958" indent="0">
              <a:buNone/>
              <a:defRPr sz="1601">
                <a:solidFill>
                  <a:schemeClr val="tx1">
                    <a:tint val="75000"/>
                  </a:schemeClr>
                </a:solidFill>
              </a:defRPr>
            </a:lvl5pPr>
            <a:lvl6pPr marL="2286197" indent="0">
              <a:buNone/>
              <a:defRPr sz="1601">
                <a:solidFill>
                  <a:schemeClr val="tx1">
                    <a:tint val="75000"/>
                  </a:schemeClr>
                </a:solidFill>
              </a:defRPr>
            </a:lvl6pPr>
            <a:lvl7pPr marL="2743437" indent="0">
              <a:buNone/>
              <a:defRPr sz="1601">
                <a:solidFill>
                  <a:schemeClr val="tx1">
                    <a:tint val="75000"/>
                  </a:schemeClr>
                </a:solidFill>
              </a:defRPr>
            </a:lvl7pPr>
            <a:lvl8pPr marL="3200678" indent="0">
              <a:buNone/>
              <a:defRPr sz="1601">
                <a:solidFill>
                  <a:schemeClr val="tx1">
                    <a:tint val="75000"/>
                  </a:schemeClr>
                </a:solidFill>
              </a:defRPr>
            </a:lvl8pPr>
            <a:lvl9pPr marL="3657917" indent="0">
              <a:buNone/>
              <a:defRPr sz="160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A24FE4-21D9-534D-8283-8F7A321EAED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1/9/25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6C2C2C-6A43-EA47-A633-9665C70599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2" y="9534526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9B43D0-DA90-0440-A494-6524C07C1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9206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F32BD-A73F-1F4C-BF6A-D84CA07C54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2" y="547690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06FFD3-7CAB-3E41-9B7A-07CAAFD6E2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57299" y="2738438"/>
            <a:ext cx="7810501" cy="652780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DB3E55-CF24-8E4C-B841-5212D8B8A1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20200" y="2738438"/>
            <a:ext cx="7810501" cy="652780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98D940-E054-D345-AB26-6333BC26FC7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1/9/25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AE940B-90A0-E345-B19B-9A4F23FBE6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2" y="9534526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253932-6BC1-5B4E-817F-F81A82C05F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355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4B8383-0C8C-864D-BBA2-E0C311E9DB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475" y="547690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7431D3-8C8D-794F-85BB-C47838AF5B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0475" y="2522538"/>
            <a:ext cx="7735889" cy="123507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39" indent="0">
              <a:buNone/>
              <a:defRPr sz="1999" b="1"/>
            </a:lvl2pPr>
            <a:lvl3pPr marL="914478" indent="0">
              <a:buNone/>
              <a:defRPr sz="1800" b="1"/>
            </a:lvl3pPr>
            <a:lvl4pPr marL="1371719" indent="0">
              <a:buNone/>
              <a:defRPr sz="1601" b="1"/>
            </a:lvl4pPr>
            <a:lvl5pPr marL="1828958" indent="0">
              <a:buNone/>
              <a:defRPr sz="1601" b="1"/>
            </a:lvl5pPr>
            <a:lvl6pPr marL="2286197" indent="0">
              <a:buNone/>
              <a:defRPr sz="1601" b="1"/>
            </a:lvl6pPr>
            <a:lvl7pPr marL="2743437" indent="0">
              <a:buNone/>
              <a:defRPr sz="1601" b="1"/>
            </a:lvl7pPr>
            <a:lvl8pPr marL="3200678" indent="0">
              <a:buNone/>
              <a:defRPr sz="1601" b="1"/>
            </a:lvl8pPr>
            <a:lvl9pPr marL="3657917" indent="0">
              <a:buNone/>
              <a:defRPr sz="1601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FB2E71-234C-6F44-9A0F-C50208CB69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60475" y="3757615"/>
            <a:ext cx="7735889" cy="552767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BFE93A6-BFA9-9846-A117-67BE34023B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258301" y="2522538"/>
            <a:ext cx="7775575" cy="123507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39" indent="0">
              <a:buNone/>
              <a:defRPr sz="1999" b="1"/>
            </a:lvl2pPr>
            <a:lvl3pPr marL="914478" indent="0">
              <a:buNone/>
              <a:defRPr sz="1800" b="1"/>
            </a:lvl3pPr>
            <a:lvl4pPr marL="1371719" indent="0">
              <a:buNone/>
              <a:defRPr sz="1601" b="1"/>
            </a:lvl4pPr>
            <a:lvl5pPr marL="1828958" indent="0">
              <a:buNone/>
              <a:defRPr sz="1601" b="1"/>
            </a:lvl5pPr>
            <a:lvl6pPr marL="2286197" indent="0">
              <a:buNone/>
              <a:defRPr sz="1601" b="1"/>
            </a:lvl6pPr>
            <a:lvl7pPr marL="2743437" indent="0">
              <a:buNone/>
              <a:defRPr sz="1601" b="1"/>
            </a:lvl7pPr>
            <a:lvl8pPr marL="3200678" indent="0">
              <a:buNone/>
              <a:defRPr sz="1601" b="1"/>
            </a:lvl8pPr>
            <a:lvl9pPr marL="3657917" indent="0">
              <a:buNone/>
              <a:defRPr sz="1601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F03BE5-1F66-9B45-B1F4-058D9F4E534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9258301" y="3757615"/>
            <a:ext cx="7775575" cy="552767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53AFF5B-2C72-3F41-96C4-D0D978BE780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1/9/25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B4A1276-5059-0944-ABE0-96F12630D0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2" y="9534526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D2914A6-D01E-5C4C-AFE5-301D5B94DE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6424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D4783F-AEFA-CF48-9065-71C3CA1FB1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2" y="547690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50C2BC2-358B-FF46-9B3B-B8C7F7612A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1/9/25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64777F-7C87-F546-BD2F-33729C68D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2" y="9534526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2A4035-59D8-C74C-9572-9EFFEC37E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42277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F1E84D-430F-D949-B396-9D2290FB7C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1/9/25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023B83-CC69-EE40-9FA7-EFFF8AE8B7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2" y="9534526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E22F0C-79FE-A847-AEB5-8E4C456FD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16953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8C076-23D2-C34B-9A09-E50FBA09F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477" y="685800"/>
            <a:ext cx="5897562" cy="2400300"/>
          </a:xfrm>
          <a:prstGeom prst="rect">
            <a:avLst/>
          </a:prstGeom>
        </p:spPr>
        <p:txBody>
          <a:bodyPr anchor="b"/>
          <a:lstStyle>
            <a:lvl1pPr>
              <a:defRPr sz="319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BD3319-31C3-A243-9862-7C11FB7465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5576" y="1481140"/>
            <a:ext cx="9258301" cy="7310438"/>
          </a:xfrm>
          <a:prstGeom prst="rect">
            <a:avLst/>
          </a:prstGeom>
        </p:spPr>
        <p:txBody>
          <a:bodyPr/>
          <a:lstStyle>
            <a:lvl1pPr>
              <a:defRPr sz="3199"/>
            </a:lvl1pPr>
            <a:lvl2pPr>
              <a:defRPr sz="2801"/>
            </a:lvl2pPr>
            <a:lvl3pPr>
              <a:defRPr sz="2400"/>
            </a:lvl3pPr>
            <a:lvl4pPr>
              <a:defRPr sz="1999"/>
            </a:lvl4pPr>
            <a:lvl5pPr>
              <a:defRPr sz="1999"/>
            </a:lvl5pPr>
            <a:lvl6pPr>
              <a:defRPr sz="1999"/>
            </a:lvl6pPr>
            <a:lvl7pPr>
              <a:defRPr sz="1999"/>
            </a:lvl7pPr>
            <a:lvl8pPr>
              <a:defRPr sz="1999"/>
            </a:lvl8pPr>
            <a:lvl9pPr>
              <a:defRPr sz="19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75F747-38A1-C543-A5CB-9EE9CF0BC0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60477" y="3086101"/>
            <a:ext cx="5897562" cy="571817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1"/>
            </a:lvl1pPr>
            <a:lvl2pPr marL="457239" indent="0">
              <a:buNone/>
              <a:defRPr sz="1399"/>
            </a:lvl2pPr>
            <a:lvl3pPr marL="914478" indent="0">
              <a:buNone/>
              <a:defRPr sz="1200"/>
            </a:lvl3pPr>
            <a:lvl4pPr marL="1371719" indent="0">
              <a:buNone/>
              <a:defRPr sz="1001"/>
            </a:lvl4pPr>
            <a:lvl5pPr marL="1828958" indent="0">
              <a:buNone/>
              <a:defRPr sz="1001"/>
            </a:lvl5pPr>
            <a:lvl6pPr marL="2286197" indent="0">
              <a:buNone/>
              <a:defRPr sz="1001"/>
            </a:lvl6pPr>
            <a:lvl7pPr marL="2743437" indent="0">
              <a:buNone/>
              <a:defRPr sz="1001"/>
            </a:lvl7pPr>
            <a:lvl8pPr marL="3200678" indent="0">
              <a:buNone/>
              <a:defRPr sz="1001"/>
            </a:lvl8pPr>
            <a:lvl9pPr marL="3657917" indent="0">
              <a:buNone/>
              <a:defRPr sz="100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0EECC8-D231-3A48-BF82-261D8413651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1/9/25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D8176C-AC5D-C544-BD8A-F179456563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2" y="9534526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EF1F09-5158-6741-B6D6-BE3337AE8E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86882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21A46-8B53-374F-B703-0C3E17F4E3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477" y="685800"/>
            <a:ext cx="5897562" cy="2400300"/>
          </a:xfrm>
          <a:prstGeom prst="rect">
            <a:avLst/>
          </a:prstGeom>
        </p:spPr>
        <p:txBody>
          <a:bodyPr anchor="b"/>
          <a:lstStyle>
            <a:lvl1pPr>
              <a:defRPr sz="319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6880D78-E7ED-CC4E-9B99-D51E8F9AA27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775576" y="1481140"/>
            <a:ext cx="9258301" cy="73104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99"/>
            </a:lvl1pPr>
            <a:lvl2pPr marL="457239" indent="0">
              <a:buNone/>
              <a:defRPr sz="2801"/>
            </a:lvl2pPr>
            <a:lvl3pPr marL="914478" indent="0">
              <a:buNone/>
              <a:defRPr sz="2400"/>
            </a:lvl3pPr>
            <a:lvl4pPr marL="1371719" indent="0">
              <a:buNone/>
              <a:defRPr sz="1999"/>
            </a:lvl4pPr>
            <a:lvl5pPr marL="1828958" indent="0">
              <a:buNone/>
              <a:defRPr sz="1999"/>
            </a:lvl5pPr>
            <a:lvl6pPr marL="2286197" indent="0">
              <a:buNone/>
              <a:defRPr sz="1999"/>
            </a:lvl6pPr>
            <a:lvl7pPr marL="2743437" indent="0">
              <a:buNone/>
              <a:defRPr sz="1999"/>
            </a:lvl7pPr>
            <a:lvl8pPr marL="3200678" indent="0">
              <a:buNone/>
              <a:defRPr sz="1999"/>
            </a:lvl8pPr>
            <a:lvl9pPr marL="3657917" indent="0">
              <a:buNone/>
              <a:defRPr sz="1999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C5AF83-E66E-6045-AF69-50691D97EA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60477" y="3086101"/>
            <a:ext cx="5897562" cy="571817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1"/>
            </a:lvl1pPr>
            <a:lvl2pPr marL="457239" indent="0">
              <a:buNone/>
              <a:defRPr sz="1399"/>
            </a:lvl2pPr>
            <a:lvl3pPr marL="914478" indent="0">
              <a:buNone/>
              <a:defRPr sz="1200"/>
            </a:lvl3pPr>
            <a:lvl4pPr marL="1371719" indent="0">
              <a:buNone/>
              <a:defRPr sz="1001"/>
            </a:lvl4pPr>
            <a:lvl5pPr marL="1828958" indent="0">
              <a:buNone/>
              <a:defRPr sz="1001"/>
            </a:lvl5pPr>
            <a:lvl6pPr marL="2286197" indent="0">
              <a:buNone/>
              <a:defRPr sz="1001"/>
            </a:lvl6pPr>
            <a:lvl7pPr marL="2743437" indent="0">
              <a:buNone/>
              <a:defRPr sz="1001"/>
            </a:lvl7pPr>
            <a:lvl8pPr marL="3200678" indent="0">
              <a:buNone/>
              <a:defRPr sz="1001"/>
            </a:lvl8pPr>
            <a:lvl9pPr marL="3657917" indent="0">
              <a:buNone/>
              <a:defRPr sz="100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0CC424-0263-754F-9655-A43F693C436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1/9/25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D44414-40BA-7D42-B8E1-C30F9FE3F4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2" y="9534526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75D3E6-22E8-F245-9843-81145633E7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1511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 preserve="1" userDrawn="1">
  <p:cSld name="1_DEFAULT">
    <p:bg>
      <p:bgPr>
        <a:solidFill>
          <a:schemeClr val="lt1"/>
        </a:solidFill>
        <a:effectLst/>
      </p:bgPr>
    </p:bg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13;p1" descr="preencoded.png">
            <a:extLst>
              <a:ext uri="{FF2B5EF4-FFF2-40B4-BE49-F238E27FC236}">
                <a16:creationId xmlns:a16="http://schemas.microsoft.com/office/drawing/2014/main" id="{1C03F223-FD54-6D46-A7D4-F2D474E6DBD2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l="9423" r="3055"/>
          <a:stretch/>
        </p:blipFill>
        <p:spPr>
          <a:xfrm rot="-5400000">
            <a:off x="10763278" y="2762278"/>
            <a:ext cx="10287002" cy="476244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7638927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577C06-DA5C-6A44-9E0A-0057724357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2" y="547690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DC7E9C1-9547-2745-AB3C-8CDEE6C414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257302" y="2738438"/>
            <a:ext cx="15773400" cy="6527801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34DFC5-44A9-3041-AAEF-151F5B78144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1/9/25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D94CAD-EF6D-B640-BBD3-6B30E24C69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2" y="9534526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3AEE4A-6347-A147-8BD6-F010552FF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97841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E8A54A4-2571-754B-A121-0447CA9F0B2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3087350" y="547688"/>
            <a:ext cx="3943350" cy="8718551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8E194E-1314-F64B-9826-D65ECA812F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257299" y="547688"/>
            <a:ext cx="11677650" cy="8718551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FBE17B-D853-134F-8529-60C5981B621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1/9/25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98BC1C-BD5B-1748-A5DE-1781254563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2" y="9534526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FCF8A1-A68E-E343-AD9C-43E6CDF86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22078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 userDrawn="1">
  <p:cSld name="DEFAULT">
    <p:bg>
      <p:bgPr>
        <a:solidFill>
          <a:schemeClr val="lt1"/>
        </a:solidFill>
        <a:effectLst/>
      </p:bgPr>
    </p:bg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D7C2357-A398-F04E-8601-68850FDA8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2" y="3985834"/>
            <a:ext cx="15773400" cy="1989137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7" name="Google Shape;13;p1" descr="preencoded.png">
            <a:extLst>
              <a:ext uri="{FF2B5EF4-FFF2-40B4-BE49-F238E27FC236}">
                <a16:creationId xmlns:a16="http://schemas.microsoft.com/office/drawing/2014/main" id="{1C03F223-FD54-6D46-A7D4-F2D474E6DBD2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l="9423" r="3055"/>
          <a:stretch/>
        </p:blipFill>
        <p:spPr>
          <a:xfrm rot="-5400000">
            <a:off x="10763278" y="2762278"/>
            <a:ext cx="10287002" cy="476244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518655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 preserve="1" userDrawn="1">
  <p:cSld name="1_DEFAULT">
    <p:bg>
      <p:bgPr>
        <a:solidFill>
          <a:schemeClr val="lt1"/>
        </a:solidFill>
        <a:effectLst/>
      </p:bgPr>
    </p:bg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D7C2357-A398-F04E-8601-68850FDA8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2" y="3985834"/>
            <a:ext cx="15773400" cy="1989137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3" name="Google Shape;122;p18" descr="preencoded.png">
            <a:extLst>
              <a:ext uri="{FF2B5EF4-FFF2-40B4-BE49-F238E27FC236}">
                <a16:creationId xmlns:a16="http://schemas.microsoft.com/office/drawing/2014/main" id="{6C12E8A3-C5D5-F146-8627-2E4799A4440E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11506191" y="5305425"/>
            <a:ext cx="6781809" cy="49815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332156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 preserve="1" userDrawn="1">
  <p:cSld name="1_DEFAULT">
    <p:bg>
      <p:bgPr>
        <a:solidFill>
          <a:schemeClr val="lt1"/>
        </a:solidFill>
        <a:effectLst/>
      </p:bgPr>
    </p:bg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122;p18" descr="preencoded.png">
            <a:extLst>
              <a:ext uri="{FF2B5EF4-FFF2-40B4-BE49-F238E27FC236}">
                <a16:creationId xmlns:a16="http://schemas.microsoft.com/office/drawing/2014/main" id="{6C12E8A3-C5D5-F146-8627-2E4799A4440E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11506191" y="5305425"/>
            <a:ext cx="6781809" cy="49815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282826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 preserve="1" userDrawn="1">
  <p:cSld name="1_DEFAULT">
    <p:bg>
      <p:bgPr>
        <a:solidFill>
          <a:schemeClr val="lt1"/>
        </a:solidFill>
        <a:effectLst/>
      </p:bgPr>
    </p:bg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122;p18" descr="preencoded.png">
            <a:extLst>
              <a:ext uri="{FF2B5EF4-FFF2-40B4-BE49-F238E27FC236}">
                <a16:creationId xmlns:a16="http://schemas.microsoft.com/office/drawing/2014/main" id="{6C12E8A3-C5D5-F146-8627-2E4799A4440E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11506191" y="5305425"/>
            <a:ext cx="6781809" cy="49815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B139911-9F02-054D-BA87-5F10BED1B1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90"/>
            <a:ext cx="13702285" cy="1989137"/>
          </a:xfrm>
          <a:prstGeom prst="rect">
            <a:avLst/>
          </a:prstGeom>
        </p:spPr>
        <p:txBody>
          <a:bodyPr/>
          <a:lstStyle>
            <a:lvl1pPr>
              <a:defRPr sz="6401" b="1">
                <a:latin typeface="Corbel" panose="020B0503020204020204" pitchFamily="34" charset="0"/>
                <a:cs typeface="Calibri" panose="020F0502020204030204" pitchFamily="34" charset="0"/>
              </a:defRPr>
            </a:lvl1pPr>
          </a:lstStyle>
          <a:p>
            <a:pPr marL="0" marR="0" lvl="0" indent="0" algn="l" defTabSz="9144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52384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Заголовок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1001101" y="661448"/>
            <a:ext cx="17041200" cy="219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773676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Разделительный слайд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>
            <a:spLocks noGrp="1"/>
          </p:cNvSpPr>
          <p:nvPr>
            <p:ph type="sldNum" idx="12"/>
          </p:nvPr>
        </p:nvSpPr>
        <p:spPr>
          <a:xfrm>
            <a:off x="16944917" y="9326435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9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9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9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9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9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9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9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9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9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ru-RU" smtClean="0"/>
              <a:pPr/>
              <a:t>‹#›</a:t>
            </a:fld>
            <a:endParaRPr lang="ru-RU"/>
          </a:p>
        </p:txBody>
      </p:sp>
      <p:pic>
        <p:nvPicPr>
          <p:cNvPr id="29" name="Google Shape;29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7"/>
          <p:cNvSpPr txBox="1">
            <a:spLocks noGrp="1"/>
          </p:cNvSpPr>
          <p:nvPr>
            <p:ph type="title"/>
          </p:nvPr>
        </p:nvSpPr>
        <p:spPr>
          <a:xfrm>
            <a:off x="1302850" y="792788"/>
            <a:ext cx="15412200" cy="81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9201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10001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10001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10001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10001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10001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10001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10001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10001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906033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1001101" y="661448"/>
            <a:ext cx="17041200" cy="219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1001101" y="2852939"/>
            <a:ext cx="17041200" cy="683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914478" lvl="0" indent="-647756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500"/>
              <a:buChar char="●"/>
              <a:defRPr sz="3000"/>
            </a:lvl1pPr>
            <a:lvl2pPr marL="1828958" lvl="1" indent="-622354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300"/>
              <a:buChar char="○"/>
              <a:defRPr sz="2599"/>
            </a:lvl2pPr>
            <a:lvl3pPr marL="2743437" lvl="2" indent="-622354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300"/>
              <a:buChar char="■"/>
              <a:defRPr sz="2599"/>
            </a:lvl3pPr>
            <a:lvl4pPr marL="3657917" lvl="3" indent="-622354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300"/>
              <a:buChar char="●"/>
              <a:defRPr sz="2599"/>
            </a:lvl4pPr>
            <a:lvl5pPr marL="4572395" lvl="4" indent="-622354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2599"/>
            </a:lvl5pPr>
            <a:lvl6pPr marL="5486875" lvl="5" indent="-622354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300"/>
              <a:buChar char="■"/>
              <a:defRPr sz="2599"/>
            </a:lvl6pPr>
            <a:lvl7pPr marL="6401353" lvl="6" indent="-622354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300"/>
              <a:buChar char="●"/>
              <a:defRPr sz="2599"/>
            </a:lvl7pPr>
            <a:lvl8pPr marL="7315833" lvl="7" indent="-622354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300"/>
              <a:buChar char="○"/>
              <a:defRPr sz="2599"/>
            </a:lvl8pPr>
            <a:lvl9pPr marL="8230312" lvl="8" indent="-622354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300"/>
              <a:buChar char="■"/>
              <a:defRPr sz="2599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ldNum" idx="12"/>
          </p:nvPr>
        </p:nvSpPr>
        <p:spPr>
          <a:xfrm>
            <a:off x="16944917" y="9326435"/>
            <a:ext cx="1097400" cy="78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algn="r"/>
            <a:fld id="{00000000-1234-1234-1234-123412341234}" type="slidenum">
              <a:rPr lang="ru" smtClean="0"/>
              <a:pPr algn="r"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32046492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201" b="1" i="0">
                <a:solidFill>
                  <a:schemeClr val="tx1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1/9/25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830387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22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5" Type="http://schemas.openxmlformats.org/officeDocument/2006/relationships/image" Target="../media/image6.png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image" Target="../media/image5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15;p1" descr="preencoded.png">
            <a:extLst>
              <a:ext uri="{FF2B5EF4-FFF2-40B4-BE49-F238E27FC236}">
                <a16:creationId xmlns:a16="http://schemas.microsoft.com/office/drawing/2014/main" id="{8B5ACD45-9A1C-3E42-878E-049B6B697915}"/>
              </a:ext>
            </a:extLst>
          </p:cNvPr>
          <p:cNvPicPr preferRelativeResize="0"/>
          <p:nvPr userDrawn="1"/>
        </p:nvPicPr>
        <p:blipFill rotWithShape="1">
          <a:blip r:embed="rId12">
            <a:alphaModFix/>
          </a:blip>
          <a:srcRect/>
          <a:stretch/>
        </p:blipFill>
        <p:spPr>
          <a:xfrm>
            <a:off x="15059025" y="952501"/>
            <a:ext cx="2276478" cy="973151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63" r:id="rId2"/>
    <p:sldLayoutId id="2147483662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5;p13" descr="preencoded.png">
            <a:extLst>
              <a:ext uri="{FF2B5EF4-FFF2-40B4-BE49-F238E27FC236}">
                <a16:creationId xmlns:a16="http://schemas.microsoft.com/office/drawing/2014/main" id="{D0F8CD98-5559-5749-BF01-6561D2409A7C}"/>
              </a:ext>
            </a:extLst>
          </p:cNvPr>
          <p:cNvPicPr preferRelativeResize="0"/>
          <p:nvPr userDrawn="1"/>
        </p:nvPicPr>
        <p:blipFill rotWithShape="1">
          <a:blip r:embed="rId14">
            <a:alphaModFix/>
          </a:blip>
          <a:srcRect/>
          <a:stretch/>
        </p:blipFill>
        <p:spPr>
          <a:xfrm>
            <a:off x="3" y="0"/>
            <a:ext cx="18287998" cy="10287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" name="Google Shape;79;p13">
            <a:extLst>
              <a:ext uri="{FF2B5EF4-FFF2-40B4-BE49-F238E27FC236}">
                <a16:creationId xmlns:a16="http://schemas.microsoft.com/office/drawing/2014/main" id="{FF522BD4-70E7-7C43-8BC7-45BC2B01A39A}"/>
              </a:ext>
            </a:extLst>
          </p:cNvPr>
          <p:cNvCxnSpPr/>
          <p:nvPr userDrawn="1"/>
        </p:nvCxnSpPr>
        <p:spPr>
          <a:xfrm>
            <a:off x="4219074" y="0"/>
            <a:ext cx="0" cy="5422232"/>
          </a:xfrm>
          <a:prstGeom prst="straightConnector1">
            <a:avLst/>
          </a:prstGeom>
          <a:noFill/>
          <a:ln w="635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" name="Google Shape;80;p13" descr="preencoded.png">
            <a:extLst>
              <a:ext uri="{FF2B5EF4-FFF2-40B4-BE49-F238E27FC236}">
                <a16:creationId xmlns:a16="http://schemas.microsoft.com/office/drawing/2014/main" id="{D5CCD490-B9D0-ED40-8661-3DB15EBC52EE}"/>
              </a:ext>
            </a:extLst>
          </p:cNvPr>
          <p:cNvPicPr preferRelativeResize="0"/>
          <p:nvPr userDrawn="1"/>
        </p:nvPicPr>
        <p:blipFill rotWithShape="1">
          <a:blip r:embed="rId15">
            <a:alphaModFix/>
          </a:blip>
          <a:srcRect/>
          <a:stretch/>
        </p:blipFill>
        <p:spPr>
          <a:xfrm>
            <a:off x="15361065" y="930995"/>
            <a:ext cx="2276478" cy="973151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itle Placeholder 11">
            <a:extLst>
              <a:ext uri="{FF2B5EF4-FFF2-40B4-BE49-F238E27FC236}">
                <a16:creationId xmlns:a16="http://schemas.microsoft.com/office/drawing/2014/main" id="{0CF33BD7-3AC7-8340-A40F-01790ED8BA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1749" y="2582582"/>
            <a:ext cx="8179307" cy="19891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35920801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71" r:id="rId12"/>
  </p:sldLayoutIdLst>
  <p:txStyles>
    <p:titleStyle>
      <a:lvl1pPr algn="l" defTabSz="914478" rtl="0" eaLnBrk="1" latinLnBrk="0" hangingPunct="1">
        <a:lnSpc>
          <a:spcPct val="90000"/>
        </a:lnSpc>
        <a:spcBef>
          <a:spcPct val="0"/>
        </a:spcBef>
        <a:buNone/>
        <a:defRPr sz="9600" b="1" kern="1200">
          <a:solidFill>
            <a:schemeClr val="bg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20" indent="-228620" algn="l" defTabSz="914478" rtl="0" eaLnBrk="1" latinLnBrk="0" hangingPunct="1">
        <a:lnSpc>
          <a:spcPct val="90000"/>
        </a:lnSpc>
        <a:spcBef>
          <a:spcPts val="1001"/>
        </a:spcBef>
        <a:buFont typeface="Arial" panose="020B0604020202020204" pitchFamily="34" charset="0"/>
        <a:buChar char="•"/>
        <a:defRPr sz="2801" kern="1200">
          <a:solidFill>
            <a:schemeClr val="tx1"/>
          </a:solidFill>
          <a:latin typeface="+mn-lt"/>
          <a:ea typeface="+mn-ea"/>
          <a:cs typeface="+mn-cs"/>
        </a:defRPr>
      </a:lvl1pPr>
      <a:lvl2pPr marL="685860" indent="-228620" algn="l" defTabSz="9144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99" indent="-228620" algn="l" defTabSz="9144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3pPr>
      <a:lvl4pPr marL="1600338" indent="-228620" algn="l" defTabSz="9144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579" indent="-228620" algn="l" defTabSz="9144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818" indent="-228620" algn="l" defTabSz="9144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057" indent="-228620" algn="l" defTabSz="9144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296" indent="-228620" algn="l" defTabSz="9144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537" indent="-228620" algn="l" defTabSz="9144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TR"/>
      </a:defPPr>
      <a:lvl1pPr marL="0" algn="l" defTabSz="9144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39" algn="l" defTabSz="9144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78" algn="l" defTabSz="9144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719" algn="l" defTabSz="9144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958" algn="l" defTabSz="9144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197" algn="l" defTabSz="9144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437" algn="l" defTabSz="9144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678" algn="l" defTabSz="9144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917" algn="l" defTabSz="9144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5.jp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1" descr="preencoded.png"/>
          <p:cNvPicPr preferRelativeResize="0"/>
          <p:nvPr/>
        </p:nvPicPr>
        <p:blipFill rotWithShape="1">
          <a:blip r:embed="rId3">
            <a:alphaModFix/>
          </a:blip>
          <a:srcRect l="9423" r="3055"/>
          <a:stretch/>
        </p:blipFill>
        <p:spPr>
          <a:xfrm rot="-5400000">
            <a:off x="10763278" y="2762278"/>
            <a:ext cx="10287002" cy="47624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1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059025" y="952501"/>
            <a:ext cx="2276478" cy="97315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CADD1C19-686B-0543-BDF0-B5CDF194A7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2" y="4117188"/>
            <a:ext cx="15773400" cy="2904100"/>
          </a:xfrm>
        </p:spPr>
        <p:txBody>
          <a:bodyPr/>
          <a:lstStyle/>
          <a:p>
            <a:r>
              <a:rPr lang="en-US" sz="9600" b="1" dirty="0">
                <a:solidFill>
                  <a:srgbClr val="0E0E0E"/>
                </a:solidFill>
                <a:latin typeface="Inter"/>
                <a:ea typeface="Inter"/>
                <a:sym typeface="Inter"/>
              </a:rPr>
              <a:t>Python</a:t>
            </a:r>
            <a:br>
              <a:rPr lang="ru-RU" sz="4800" b="1" dirty="0">
                <a:solidFill>
                  <a:srgbClr val="0E0E0E"/>
                </a:solidFill>
                <a:latin typeface="Inter"/>
                <a:ea typeface="Inter"/>
                <a:sym typeface="Inter"/>
              </a:rPr>
            </a:br>
            <a:r>
              <a:rPr lang="ru-RU" sz="4800" b="1" dirty="0" err="1">
                <a:solidFill>
                  <a:srgbClr val="0E0E0E"/>
                </a:solidFill>
                <a:latin typeface="Inter"/>
                <a:ea typeface="Inter"/>
                <a:sym typeface="Inter"/>
              </a:rPr>
              <a:t>Логирование</a:t>
            </a:r>
            <a:r>
              <a:rPr lang="ru-RU" sz="4800" b="1" dirty="0">
                <a:solidFill>
                  <a:srgbClr val="0E0E0E"/>
                </a:solidFill>
                <a:latin typeface="Inter"/>
                <a:ea typeface="Inter"/>
                <a:sym typeface="Inter"/>
              </a:rPr>
              <a:t> в </a:t>
            </a:r>
            <a:r>
              <a:rPr lang="en-US" sz="4800" b="1" dirty="0">
                <a:solidFill>
                  <a:srgbClr val="0E0E0E"/>
                </a:solidFill>
                <a:latin typeface="Inter"/>
                <a:ea typeface="Inter"/>
                <a:sym typeface="Inter"/>
              </a:rPr>
              <a:t>Python</a:t>
            </a:r>
            <a:endParaRPr lang="en-US" sz="4800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55E87C9-0EE4-434F-9490-049DAC312762}"/>
              </a:ext>
            </a:extLst>
          </p:cNvPr>
          <p:cNvSpPr/>
          <p:nvPr/>
        </p:nvSpPr>
        <p:spPr>
          <a:xfrm>
            <a:off x="1110344" y="952500"/>
            <a:ext cx="4210050" cy="529200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Advanced Python. Lesson 16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EEF10-5BF4-CC43-A292-4B076BDBA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Логирование</a:t>
            </a:r>
            <a:endParaRPr lang="en-US" dirty="0"/>
          </a:p>
        </p:txBody>
      </p:sp>
      <p:pic>
        <p:nvPicPr>
          <p:cNvPr id="5122" name="Picture 2" descr="Logging in Python: A Step-by-Step Tutorial | by Sachinsoni | Medium">
            <a:extLst>
              <a:ext uri="{FF2B5EF4-FFF2-40B4-BE49-F238E27FC236}">
                <a16:creationId xmlns:a16="http://schemas.microsoft.com/office/drawing/2014/main" id="{DEDFED13-9165-3E49-AA78-DE43BFA002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13" b="17205"/>
          <a:stretch/>
        </p:blipFill>
        <p:spPr bwMode="auto">
          <a:xfrm>
            <a:off x="0" y="2259874"/>
            <a:ext cx="18288000" cy="8027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60075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EEF10-5BF4-CC43-A292-4B076BDBA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Логирование</a:t>
            </a:r>
            <a:endParaRPr lang="en-US" dirty="0"/>
          </a:p>
        </p:txBody>
      </p:sp>
      <p:pic>
        <p:nvPicPr>
          <p:cNvPr id="7170" name="Picture 2" descr="Logging Levels Explained For Beginners | by Prashant Rawat | Medium">
            <a:extLst>
              <a:ext uri="{FF2B5EF4-FFF2-40B4-BE49-F238E27FC236}">
                <a16:creationId xmlns:a16="http://schemas.microsoft.com/office/drawing/2014/main" id="{CF45249E-1FC5-274F-9F11-875E6685ED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3000" y="3136900"/>
            <a:ext cx="5715000" cy="715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0C2EF80-3964-3F48-98CC-47A1535E032B}"/>
              </a:ext>
            </a:extLst>
          </p:cNvPr>
          <p:cNvSpPr txBox="1"/>
          <p:nvPr/>
        </p:nvSpPr>
        <p:spPr>
          <a:xfrm>
            <a:off x="1257300" y="2847703"/>
            <a:ext cx="9401933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logging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240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debug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"A DEBUG Message"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40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logging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240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info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"An INFO"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40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logging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240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warning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"A WARNING"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40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logging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240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error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"An ERROR"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40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logging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240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critical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"A message of CRITICAL severity"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logging.basicConfig</a:t>
            </a:r>
            <a:r>
              <a:rPr lang="en-US" sz="24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(level=</a:t>
            </a:r>
            <a:r>
              <a:rPr lang="en-US" sz="2400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logging.WARNING</a:t>
            </a:r>
            <a:r>
              <a:rPr lang="en-US" sz="24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WARNING:root:A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WARNING</a:t>
            </a:r>
          </a:p>
          <a:p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ERROR:root:An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ERROR</a:t>
            </a:r>
          </a:p>
          <a:p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CRITICAL:root:A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message of CRITICAL severity</a:t>
            </a:r>
          </a:p>
        </p:txBody>
      </p:sp>
    </p:spTree>
    <p:extLst>
      <p:ext uri="{BB962C8B-B14F-4D97-AF65-F5344CB8AC3E}">
        <p14:creationId xmlns:p14="http://schemas.microsoft.com/office/powerpoint/2010/main" val="15879301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EEF10-5BF4-CC43-A292-4B076BDBA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Логирование</a:t>
            </a:r>
            <a:endParaRPr lang="en-US" dirty="0"/>
          </a:p>
        </p:txBody>
      </p:sp>
      <p:pic>
        <p:nvPicPr>
          <p:cNvPr id="9218" name="Picture 2" descr="В текущей рабочей директории был создан файл журнала py_log.log">
            <a:extLst>
              <a:ext uri="{FF2B5EF4-FFF2-40B4-BE49-F238E27FC236}">
                <a16:creationId xmlns:a16="http://schemas.microsoft.com/office/drawing/2014/main" id="{95932447-BCC3-D642-A449-1B28D5FAE2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68600"/>
            <a:ext cx="18288000" cy="751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30067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EEF10-5BF4-CC43-A292-4B076BDBA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Логирование</a:t>
            </a:r>
            <a:endParaRPr lang="en-US" dirty="0"/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1F7B7023-921F-3A4C-98A4-2534B3BB6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3526971"/>
            <a:ext cx="18294999" cy="6760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02446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EEF10-5BF4-CC43-A292-4B076BDBA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Логирование</a:t>
            </a:r>
            <a:endParaRPr lang="en-US" dirty="0"/>
          </a:p>
        </p:txBody>
      </p:sp>
      <p:pic>
        <p:nvPicPr>
          <p:cNvPr id="13314" name="Picture 2" descr="В записи лог-файла закодированы уровень логирования, имя логгера и сообщение">
            <a:extLst>
              <a:ext uri="{FF2B5EF4-FFF2-40B4-BE49-F238E27FC236}">
                <a16:creationId xmlns:a16="http://schemas.microsoft.com/office/drawing/2014/main" id="{3585B2E6-AEBC-6C4E-B9B4-909AC8CD4B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056709"/>
            <a:ext cx="18292636" cy="7230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2939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EEF10-5BF4-CC43-A292-4B076BDBA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Логирование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FB5C6A-B5E5-584D-A5D3-B9EB7C00A1F1}"/>
              </a:ext>
            </a:extLst>
          </p:cNvPr>
          <p:cNvSpPr txBox="1"/>
          <p:nvPr/>
        </p:nvSpPr>
        <p:spPr>
          <a:xfrm>
            <a:off x="1257300" y="1881050"/>
            <a:ext cx="14010567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logging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240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basicConfig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level=</a:t>
            </a:r>
            <a:r>
              <a:rPr lang="en-US" sz="240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logging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240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INFO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24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filename="py_log.log"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240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filemode</a:t>
            </a:r>
            <a:r>
              <a:rPr lang="en-US" sz="24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="w"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                    </a:t>
            </a:r>
            <a:r>
              <a:rPr lang="en-US" sz="24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format="%(</a:t>
            </a:r>
            <a:r>
              <a:rPr lang="en-US" sz="240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asctime</a:t>
            </a:r>
            <a:r>
              <a:rPr lang="en-US" sz="24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)s %(</a:t>
            </a:r>
            <a:r>
              <a:rPr lang="en-US" sz="240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levelname</a:t>
            </a:r>
            <a:r>
              <a:rPr lang="en-US" sz="24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)s %(message)s"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40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logging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240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debug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"A DEBUG Message"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40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logging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240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info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"An INFO"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40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logging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240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warning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"A WARNING"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40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logging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240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error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"An ERROR"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40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logging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240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critical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"A message of CRITICAL severity"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BCC80653-7DE0-754E-B89B-C20930CED8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8500" y="4813300"/>
            <a:ext cx="13779500" cy="5473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835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EEF10-5BF4-CC43-A292-4B076BDBA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Live-coding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DD0F4F-D153-6541-9CE6-83CC0883C9B4}"/>
              </a:ext>
            </a:extLst>
          </p:cNvPr>
          <p:cNvSpPr txBox="1"/>
          <p:nvPr/>
        </p:nvSpPr>
        <p:spPr>
          <a:xfrm>
            <a:off x="1257300" y="2713809"/>
            <a:ext cx="16756380" cy="22398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Создать и добавить в код логгер по умолчанию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Создать записи о событиях разных уровней от 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DEBUG 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до 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CRITICAL</a:t>
            </a:r>
            <a:endParaRPr lang="ru-RU" sz="2400" dirty="0">
              <a:solidFill>
                <a:schemeClr val="tx1"/>
              </a:solidFill>
              <a:latin typeface="+mn-lt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endParaRPr lang="en-US" sz="2400" dirty="0">
              <a:solidFill>
                <a:schemeClr val="tx1"/>
              </a:solidFill>
              <a:latin typeface="+mn-lt"/>
            </a:endParaRPr>
          </a:p>
          <a:p>
            <a:pPr>
              <a:lnSpc>
                <a:spcPct val="150000"/>
              </a:lnSpc>
            </a:pPr>
            <a:r>
              <a:rPr lang="ru-RU" sz="2400" dirty="0">
                <a:solidFill>
                  <a:schemeClr val="tx1"/>
                </a:solidFill>
                <a:latin typeface="+mn-lt"/>
              </a:rPr>
              <a:t>Решение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:</a:t>
            </a:r>
            <a:r>
              <a:rPr lang="ru-RU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(live-coding/logging-1.py)</a:t>
            </a:r>
            <a:endParaRPr lang="ru-RU" sz="240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931733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/>
          <p:nvPr/>
        </p:nvSpPr>
        <p:spPr>
          <a:xfrm>
            <a:off x="4990698" y="2536027"/>
            <a:ext cx="11612880" cy="4598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90000"/>
              </a:lnSpc>
              <a:buSzPts val="8625"/>
            </a:pPr>
            <a:r>
              <a:rPr lang="ru-RU" sz="8601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Практика</a:t>
            </a:r>
            <a:endParaRPr lang="en-US" sz="8601" b="1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>
              <a:lnSpc>
                <a:spcPct val="90000"/>
              </a:lnSpc>
              <a:buSzPts val="8625"/>
            </a:pPr>
            <a:endParaRPr lang="en-US" sz="8601" b="1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>
              <a:lnSpc>
                <a:spcPct val="90000"/>
              </a:lnSpc>
              <a:buSzPts val="8625"/>
            </a:pPr>
            <a:r>
              <a:rPr lang="en-US" sz="66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Logging</a:t>
            </a:r>
          </a:p>
          <a:p>
            <a:pPr>
              <a:lnSpc>
                <a:spcPct val="90000"/>
              </a:lnSpc>
              <a:buSzPts val="8625"/>
            </a:pPr>
            <a:endParaRPr lang="en-US" sz="6600" b="1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>
              <a:lnSpc>
                <a:spcPct val="90000"/>
              </a:lnSpc>
              <a:buSzPts val="8625"/>
            </a:pPr>
            <a:endParaRPr lang="ru-RU" sz="6600" b="1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>
              <a:lnSpc>
                <a:spcPct val="90000"/>
              </a:lnSpc>
              <a:buSzPts val="8625"/>
            </a:pPr>
            <a:r>
              <a:rPr lang="ru-RU" sz="60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Работа в сессионном зале</a:t>
            </a:r>
          </a:p>
        </p:txBody>
      </p:sp>
    </p:spTree>
    <p:extLst>
      <p:ext uri="{BB962C8B-B14F-4D97-AF65-F5344CB8AC3E}">
        <p14:creationId xmlns:p14="http://schemas.microsoft.com/office/powerpoint/2010/main" val="42010870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EEF10-5BF4-CC43-A292-4B076BDBA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Задание в сессионном зале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DD0F4F-D153-6541-9CE6-83CC0883C9B4}"/>
              </a:ext>
            </a:extLst>
          </p:cNvPr>
          <p:cNvSpPr txBox="1"/>
          <p:nvPr/>
        </p:nvSpPr>
        <p:spPr>
          <a:xfrm>
            <a:off x="1257300" y="1941959"/>
            <a:ext cx="12981214" cy="38945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ru-RU" sz="2400" b="1" dirty="0">
                <a:solidFill>
                  <a:schemeClr val="tx1"/>
                </a:solidFill>
                <a:latin typeface="JetBrains Mono"/>
              </a:rPr>
              <a:t>Выполните задания</a:t>
            </a:r>
            <a:r>
              <a:rPr lang="en-US" sz="2400" b="1" dirty="0">
                <a:solidFill>
                  <a:schemeClr val="tx1"/>
                </a:solidFill>
                <a:latin typeface="JetBrains Mono"/>
              </a:rPr>
              <a:t> </a:t>
            </a:r>
            <a:r>
              <a:rPr lang="ru-RU" sz="2400" b="1" dirty="0">
                <a:solidFill>
                  <a:schemeClr val="tx1"/>
                </a:solidFill>
                <a:latin typeface="JetBrains Mono"/>
              </a:rPr>
              <a:t>в файле </a:t>
            </a:r>
            <a:r>
              <a:rPr lang="en-US" sz="2400" b="1" dirty="0">
                <a:solidFill>
                  <a:schemeClr val="tx1"/>
                </a:solidFill>
                <a:latin typeface="JetBrains Mono"/>
              </a:rPr>
              <a:t>Exercises/logging-1.py</a:t>
            </a:r>
            <a:endParaRPr lang="ru-RU" sz="2400" b="1" dirty="0">
              <a:solidFill>
                <a:schemeClr val="tx1"/>
              </a:solidFill>
              <a:latin typeface="JetBrains Mono"/>
            </a:endParaRPr>
          </a:p>
          <a:p>
            <a:pPr marL="457200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ru-RU" sz="2400" b="1" dirty="0">
              <a:solidFill>
                <a:schemeClr val="tx1"/>
              </a:solidFill>
              <a:latin typeface="JetBrains Mono"/>
            </a:endParaRPr>
          </a:p>
          <a:p>
            <a:pPr>
              <a:lnSpc>
                <a:spcPct val="130000"/>
              </a:lnSpc>
            </a:pPr>
            <a:r>
              <a:rPr lang="ru-RU" sz="2400" b="1" dirty="0">
                <a:solidFill>
                  <a:schemeClr val="tx1"/>
                </a:solidFill>
                <a:latin typeface="JetBrains Mono"/>
              </a:rPr>
              <a:t>Время выполнения: 20 минут</a:t>
            </a:r>
          </a:p>
          <a:p>
            <a:pPr>
              <a:lnSpc>
                <a:spcPct val="130000"/>
              </a:lnSpc>
            </a:pPr>
            <a:r>
              <a:rPr lang="ru-RU" sz="2400" dirty="0">
                <a:solidFill>
                  <a:schemeClr val="tx1"/>
                </a:solidFill>
                <a:latin typeface="JetBrains Mono"/>
              </a:rPr>
              <a:t>Как работать с заданием:</a:t>
            </a:r>
          </a:p>
          <a:p>
            <a:pPr marL="342930" indent="-34293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JetBrains Mono"/>
              </a:rPr>
              <a:t>Поделитесь на команды по 3-4 человека и перейдите в сессионные залы.</a:t>
            </a:r>
          </a:p>
          <a:p>
            <a:pPr marL="342930" indent="-34293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JetBrains Mono"/>
              </a:rPr>
              <a:t>Один человек демонстрирует экран и записывает решение, все остальные вырабатывают решение.</a:t>
            </a:r>
          </a:p>
          <a:p>
            <a:pPr marL="342930" indent="-34293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JetBrains Mono"/>
              </a:rPr>
              <a:t>Вся команда должна понимать решение, объясняйте друг другу.</a:t>
            </a:r>
          </a:p>
        </p:txBody>
      </p:sp>
    </p:spTree>
    <p:extLst>
      <p:ext uri="{BB962C8B-B14F-4D97-AF65-F5344CB8AC3E}">
        <p14:creationId xmlns:p14="http://schemas.microsoft.com/office/powerpoint/2010/main" val="15432904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8"/>
          <p:cNvSpPr txBox="1"/>
          <p:nvPr/>
        </p:nvSpPr>
        <p:spPr>
          <a:xfrm>
            <a:off x="623400" y="4306902"/>
            <a:ext cx="17041200" cy="11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rmAutofit fontScale="92500" lnSpcReduction="10000"/>
          </a:bodyPr>
          <a:lstStyle/>
          <a:p>
            <a:pPr algn="ctr"/>
            <a:r>
              <a:rPr lang="en" sz="5601" dirty="0" err="1">
                <a:solidFill>
                  <a:schemeClr val="bg1"/>
                </a:solidFill>
              </a:rPr>
              <a:t>Работа</a:t>
            </a:r>
            <a:r>
              <a:rPr lang="en" sz="5601" dirty="0">
                <a:solidFill>
                  <a:schemeClr val="bg1"/>
                </a:solidFill>
              </a:rPr>
              <a:t> </a:t>
            </a:r>
            <a:r>
              <a:rPr lang="en" sz="5601" dirty="0" err="1">
                <a:solidFill>
                  <a:schemeClr val="bg1"/>
                </a:solidFill>
              </a:rPr>
              <a:t>в</a:t>
            </a:r>
            <a:r>
              <a:rPr lang="en" sz="5601" dirty="0">
                <a:solidFill>
                  <a:schemeClr val="bg1"/>
                </a:solidFill>
              </a:rPr>
              <a:t> </a:t>
            </a:r>
            <a:r>
              <a:rPr lang="en" sz="5601" dirty="0" err="1">
                <a:solidFill>
                  <a:schemeClr val="bg1"/>
                </a:solidFill>
              </a:rPr>
              <a:t>сессионном</a:t>
            </a:r>
            <a:r>
              <a:rPr lang="en" sz="5601" dirty="0">
                <a:solidFill>
                  <a:schemeClr val="bg1"/>
                </a:solidFill>
              </a:rPr>
              <a:t> </a:t>
            </a:r>
            <a:r>
              <a:rPr lang="en" sz="5601" dirty="0" err="1">
                <a:solidFill>
                  <a:schemeClr val="bg1"/>
                </a:solidFill>
              </a:rPr>
              <a:t>зале</a:t>
            </a:r>
            <a:endParaRPr lang="en" sz="560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38634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2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2055" y="0"/>
            <a:ext cx="7691788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25;p2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52499" y="952501"/>
            <a:ext cx="2894946" cy="533337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2"/>
          <p:cNvSpPr/>
          <p:nvPr/>
        </p:nvSpPr>
        <p:spPr>
          <a:xfrm>
            <a:off x="1328372" y="920516"/>
            <a:ext cx="2143200" cy="434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>
              <a:lnSpc>
                <a:spcPct val="199833"/>
              </a:lnSpc>
              <a:buSzPts val="1800"/>
            </a:pPr>
            <a:r>
              <a:rPr lang="en-US" sz="180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ПРЕПОДАВАТЕЛЬ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28;p2"/>
          <p:cNvSpPr/>
          <p:nvPr/>
        </p:nvSpPr>
        <p:spPr>
          <a:xfrm>
            <a:off x="7971773" y="2114551"/>
            <a:ext cx="9365252" cy="6112043"/>
          </a:xfrm>
          <a:prstGeom prst="roundRect">
            <a:avLst>
              <a:gd name="adj" fmla="val 3940"/>
            </a:avLst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</a:endParaRPr>
          </a:p>
        </p:txBody>
      </p:sp>
      <p:sp>
        <p:nvSpPr>
          <p:cNvPr id="29" name="Google Shape;29;p2"/>
          <p:cNvSpPr/>
          <p:nvPr/>
        </p:nvSpPr>
        <p:spPr>
          <a:xfrm>
            <a:off x="8484015" y="2076816"/>
            <a:ext cx="7610400" cy="126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90000"/>
              </a:lnSpc>
              <a:buClr>
                <a:schemeClr val="dk1"/>
              </a:buClr>
              <a:buSzPts val="3300"/>
            </a:pPr>
            <a:r>
              <a:rPr lang="ru-RU" sz="4700" b="1" dirty="0">
                <a:solidFill>
                  <a:schemeClr val="dk1"/>
                </a:solidFill>
              </a:rPr>
              <a:t>Игорь</a:t>
            </a:r>
          </a:p>
          <a:p>
            <a:pPr>
              <a:lnSpc>
                <a:spcPct val="90000"/>
              </a:lnSpc>
              <a:buClr>
                <a:schemeClr val="dk1"/>
              </a:buClr>
              <a:buSzPts val="3300"/>
            </a:pPr>
            <a:r>
              <a:rPr lang="ru-RU" sz="4700" b="1" dirty="0">
                <a:solidFill>
                  <a:schemeClr val="dk1"/>
                </a:solidFill>
              </a:rPr>
              <a:t>Стурейко</a:t>
            </a:r>
            <a:br>
              <a:rPr lang="en-US" sz="1700" dirty="0">
                <a:solidFill>
                  <a:schemeClr val="dk1"/>
                </a:solidFill>
              </a:rPr>
            </a:br>
            <a:endParaRPr sz="5832" dirty="0">
              <a:solidFill>
                <a:srgbClr val="171717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31" name="Google Shape;31;p2"/>
          <p:cNvGrpSpPr/>
          <p:nvPr/>
        </p:nvGrpSpPr>
        <p:grpSpPr>
          <a:xfrm>
            <a:off x="13381665" y="6694265"/>
            <a:ext cx="4906335" cy="3592734"/>
            <a:chOff x="12341323" y="5932463"/>
            <a:chExt cx="5946676" cy="4354538"/>
          </a:xfrm>
        </p:grpSpPr>
        <p:pic>
          <p:nvPicPr>
            <p:cNvPr id="32" name="Google Shape;32;p2" descr="preencoded.png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2792089" y="6485129"/>
              <a:ext cx="5263191" cy="38018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" name="Google Shape;33;p2" descr="preencoded.png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2341323" y="7450891"/>
              <a:ext cx="5263191" cy="283610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" name="Google Shape;34;p2" descr="preencoded.png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13214044" y="5932463"/>
              <a:ext cx="5073955" cy="43545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" name="Google Shape;35;p2"/>
            <p:cNvSpPr/>
            <p:nvPr/>
          </p:nvSpPr>
          <p:spPr>
            <a:xfrm rot="44789">
              <a:off x="15363804" y="7485353"/>
              <a:ext cx="276323" cy="1809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lnSpc>
                  <a:spcPct val="122950"/>
                </a:lnSpc>
                <a:buSzPts val="1159"/>
              </a:pPr>
              <a:endParaRPr sz="115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36;p2"/>
            <p:cNvSpPr/>
            <p:nvPr/>
          </p:nvSpPr>
          <p:spPr>
            <a:xfrm rot="44789">
              <a:off x="14906604" y="8451115"/>
              <a:ext cx="276323" cy="1809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lnSpc>
                  <a:spcPct val="122950"/>
                </a:lnSpc>
                <a:buSzPts val="1159"/>
              </a:pPr>
              <a:endParaRPr sz="115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8" name="Google Shape;38;p2"/>
          <p:cNvSpPr txBox="1"/>
          <p:nvPr/>
        </p:nvSpPr>
        <p:spPr>
          <a:xfrm>
            <a:off x="8484015" y="7234045"/>
            <a:ext cx="4671600" cy="9921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6" tIns="34276" rIns="34276" bIns="34276" anchor="t" anchorCtr="0">
            <a:spAutoFit/>
          </a:bodyPr>
          <a:lstStyle/>
          <a:p>
            <a:pPr>
              <a:lnSpc>
                <a:spcPct val="150000"/>
              </a:lnSpc>
              <a:buSzPts val="1100"/>
            </a:pPr>
            <a:r>
              <a:rPr lang="en-US" sz="1999" u="sng" dirty="0">
                <a:solidFill>
                  <a:srgbClr val="F16720"/>
                </a:solidFill>
                <a:highlight>
                  <a:schemeClr val="lt1"/>
                </a:highlight>
              </a:rPr>
              <a:t>Telegram:@</a:t>
            </a:r>
            <a:r>
              <a:rPr lang="en-US" sz="1999" u="sng" dirty="0" err="1">
                <a:solidFill>
                  <a:srgbClr val="F16720"/>
                </a:solidFill>
                <a:highlight>
                  <a:schemeClr val="lt1"/>
                </a:highlight>
              </a:rPr>
              <a:t>stureiko</a:t>
            </a:r>
            <a:endParaRPr lang="en-US" sz="1999" u="sng" dirty="0">
              <a:solidFill>
                <a:srgbClr val="F16720"/>
              </a:solidFill>
              <a:highlight>
                <a:schemeClr val="lt1"/>
              </a:highlight>
            </a:endParaRPr>
          </a:p>
          <a:p>
            <a:pPr>
              <a:lnSpc>
                <a:spcPct val="150000"/>
              </a:lnSpc>
              <a:buSzPts val="1100"/>
            </a:pPr>
            <a:r>
              <a:rPr lang="en-US" sz="1999" u="sng" dirty="0">
                <a:solidFill>
                  <a:srgbClr val="F16720"/>
                </a:solidFill>
                <a:highlight>
                  <a:schemeClr val="lt1"/>
                </a:highlight>
              </a:rPr>
              <a:t>LinkedIn: </a:t>
            </a:r>
            <a:r>
              <a:rPr lang="en-US" sz="1999" u="sng" dirty="0" err="1">
                <a:solidFill>
                  <a:srgbClr val="F16720"/>
                </a:solidFill>
                <a:highlight>
                  <a:schemeClr val="lt1"/>
                </a:highlight>
              </a:rPr>
              <a:t>igor-stureiko</a:t>
            </a:r>
            <a:r>
              <a:rPr lang="en-US" sz="1999" u="sng" dirty="0">
                <a:solidFill>
                  <a:srgbClr val="F16720"/>
                </a:solidFill>
                <a:highlight>
                  <a:schemeClr val="lt1"/>
                </a:highlight>
              </a:rPr>
              <a:t> 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3574165-C9F1-7B41-B738-5BCDF4C4690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2156" r="295"/>
          <a:stretch/>
        </p:blipFill>
        <p:spPr>
          <a:xfrm>
            <a:off x="621784" y="2600681"/>
            <a:ext cx="6075476" cy="6057495"/>
          </a:xfrm>
          <a:prstGeom prst="ellipse">
            <a:avLst/>
          </a:prstGeom>
          <a:ln w="127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6" name="Google Shape;26;p2" descr="preencoded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0" y="3619501"/>
            <a:ext cx="3844478" cy="6667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09;p48">
            <a:extLst>
              <a:ext uri="{FF2B5EF4-FFF2-40B4-BE49-F238E27FC236}">
                <a16:creationId xmlns:a16="http://schemas.microsoft.com/office/drawing/2014/main" id="{5479CF1A-01B7-1140-B90B-CBB4029C3D57}"/>
              </a:ext>
            </a:extLst>
          </p:cNvPr>
          <p:cNvSpPr txBox="1">
            <a:spLocks/>
          </p:cNvSpPr>
          <p:nvPr/>
        </p:nvSpPr>
        <p:spPr>
          <a:xfrm>
            <a:off x="8484015" y="3955829"/>
            <a:ext cx="7870682" cy="31944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101" b="1" dirty="0" err="1">
                <a:solidFill>
                  <a:srgbClr val="171717"/>
                </a:solidFill>
                <a:latin typeface="Inter"/>
                <a:ea typeface="Inter"/>
              </a:rPr>
              <a:t>Teamlead</a:t>
            </a:r>
            <a:r>
              <a:rPr lang="en-US" sz="2101" b="1" dirty="0">
                <a:solidFill>
                  <a:srgbClr val="171717"/>
                </a:solidFill>
                <a:latin typeface="Inter"/>
                <a:ea typeface="Inter"/>
              </a:rPr>
              <a:t>, </a:t>
            </a:r>
            <a:r>
              <a:rPr lang="ru-RU" sz="2101" b="1" dirty="0">
                <a:solidFill>
                  <a:srgbClr val="171717"/>
                </a:solidFill>
                <a:latin typeface="Inter"/>
                <a:ea typeface="Inter"/>
              </a:rPr>
              <a:t>главный инженер проекта, </a:t>
            </a:r>
          </a:p>
          <a:p>
            <a:r>
              <a:rPr lang="ru-RU" sz="2101" b="1" dirty="0">
                <a:solidFill>
                  <a:srgbClr val="171717"/>
                </a:solidFill>
                <a:latin typeface="Inter"/>
                <a:ea typeface="Inter"/>
              </a:rPr>
              <a:t>Физический факультет МГУ, </a:t>
            </a:r>
            <a:r>
              <a:rPr lang="en-US" sz="2101" b="1" dirty="0">
                <a:solidFill>
                  <a:srgbClr val="171717"/>
                </a:solidFill>
                <a:latin typeface="Inter"/>
                <a:ea typeface="Inter"/>
              </a:rPr>
              <a:t>PhD </a:t>
            </a:r>
            <a:r>
              <a:rPr lang="ru-RU" sz="2101" b="1" dirty="0">
                <a:solidFill>
                  <a:srgbClr val="171717"/>
                </a:solidFill>
                <a:latin typeface="Inter"/>
                <a:ea typeface="Inter"/>
              </a:rPr>
              <a:t>теоретическая физика</a:t>
            </a:r>
          </a:p>
          <a:p>
            <a:endParaRPr lang="ru-RU" sz="2101" b="1" dirty="0">
              <a:solidFill>
                <a:srgbClr val="171717"/>
              </a:solidFill>
              <a:latin typeface="Inter"/>
              <a:ea typeface="Inter"/>
            </a:endParaRPr>
          </a:p>
          <a:p>
            <a:r>
              <a:rPr lang="ru-RU" sz="2101" b="1" dirty="0">
                <a:solidFill>
                  <a:srgbClr val="171717"/>
                </a:solidFill>
                <a:latin typeface="Inter"/>
                <a:ea typeface="Inter"/>
              </a:rPr>
              <a:t>Опыт:</a:t>
            </a:r>
          </a:p>
          <a:p>
            <a:r>
              <a:rPr lang="ru-RU" sz="2101" dirty="0">
                <a:solidFill>
                  <a:srgbClr val="171717"/>
                </a:solidFill>
                <a:latin typeface="Inter"/>
                <a:ea typeface="Inter"/>
              </a:rPr>
              <a:t>Более 20 лет занимаюсь прикладной математикой и </a:t>
            </a:r>
            <a:br>
              <a:rPr lang="ru-RU" sz="2101" dirty="0">
                <a:solidFill>
                  <a:srgbClr val="171717"/>
                </a:solidFill>
                <a:latin typeface="Inter"/>
                <a:ea typeface="Inter"/>
              </a:rPr>
            </a:br>
            <a:r>
              <a:rPr lang="ru-RU" sz="2101" dirty="0" err="1">
                <a:solidFill>
                  <a:srgbClr val="171717"/>
                </a:solidFill>
                <a:latin typeface="Inter"/>
                <a:ea typeface="Inter"/>
              </a:rPr>
              <a:t>мат.моделированием</a:t>
            </a:r>
            <a:endParaRPr lang="ru-RU" sz="2101" dirty="0">
              <a:solidFill>
                <a:srgbClr val="171717"/>
              </a:solidFill>
              <a:latin typeface="Inter"/>
              <a:ea typeface="Inter"/>
            </a:endParaRPr>
          </a:p>
          <a:p>
            <a:r>
              <a:rPr lang="ru-RU" sz="2101" dirty="0">
                <a:solidFill>
                  <a:srgbClr val="171717"/>
                </a:solidFill>
                <a:latin typeface="Inter"/>
                <a:ea typeface="Inter"/>
              </a:rPr>
              <a:t>(</a:t>
            </a:r>
            <a:r>
              <a:rPr lang="en-US" sz="2101" dirty="0">
                <a:solidFill>
                  <a:srgbClr val="171717"/>
                </a:solidFill>
                <a:latin typeface="Inter"/>
                <a:ea typeface="Inter"/>
              </a:rPr>
              <a:t>Data Scientist) (Python, </a:t>
            </a:r>
            <a:r>
              <a:rPr lang="ru-RU" sz="2101" dirty="0">
                <a:solidFill>
                  <a:srgbClr val="171717"/>
                </a:solidFill>
                <a:latin typeface="Inter"/>
                <a:ea typeface="Inter"/>
              </a:rPr>
              <a:t>С++)</a:t>
            </a:r>
          </a:p>
          <a:p>
            <a:endParaRPr lang="ru-RU" sz="2101" dirty="0">
              <a:solidFill>
                <a:srgbClr val="171717"/>
              </a:solidFill>
              <a:latin typeface="Inter"/>
              <a:ea typeface="Inter"/>
            </a:endParaRPr>
          </a:p>
          <a:p>
            <a:r>
              <a:rPr lang="ru-RU" sz="2101" dirty="0">
                <a:solidFill>
                  <a:srgbClr val="171717"/>
                </a:solidFill>
                <a:latin typeface="Inter"/>
                <a:ea typeface="Inter"/>
              </a:rPr>
              <a:t>Анализ временных рядов, эволюционное развитие сложных систем</a:t>
            </a:r>
            <a:r>
              <a:rPr lang="en-US" sz="2101" dirty="0">
                <a:solidFill>
                  <a:srgbClr val="171717"/>
                </a:solidFill>
                <a:latin typeface="Inter"/>
                <a:ea typeface="Inter"/>
              </a:rPr>
              <a:t>, </a:t>
            </a:r>
            <a:r>
              <a:rPr lang="ru-RU" sz="2101" dirty="0">
                <a:solidFill>
                  <a:srgbClr val="171717"/>
                </a:solidFill>
                <a:latin typeface="Inter"/>
                <a:ea typeface="Inter"/>
              </a:rPr>
              <a:t>финансовые модели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93B91-56DD-A246-9050-3EB1314A0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Работа в сессионных залах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9E63B5-81C1-EA4D-8CD3-DF50A2276311}"/>
              </a:ext>
            </a:extLst>
          </p:cNvPr>
          <p:cNvSpPr txBox="1"/>
          <p:nvPr/>
        </p:nvSpPr>
        <p:spPr>
          <a:xfrm>
            <a:off x="1257301" y="3955842"/>
            <a:ext cx="12471762" cy="30887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ru-RU" sz="2801" dirty="0">
                <a:latin typeface="Arial" panose="020B0604020202020204" pitchFamily="34" charset="0"/>
              </a:rPr>
              <a:t>Пусть каждая команда покажет свои решения и расскажет:</a:t>
            </a:r>
            <a:endParaRPr lang="ru-RU" sz="2801" dirty="0"/>
          </a:p>
          <a:p>
            <a:pPr fontAlgn="base">
              <a:spcAft>
                <a:spcPts val="1001"/>
              </a:spcAft>
              <a:buFont typeface="Arial" panose="020B0604020202020204" pitchFamily="34" charset="0"/>
              <a:buChar char="•"/>
            </a:pPr>
            <a:r>
              <a:rPr lang="ru-RU" sz="2801" dirty="0">
                <a:latin typeface="Arial" panose="020B0604020202020204" pitchFamily="34" charset="0"/>
              </a:rPr>
              <a:t> что получилось сделать;</a:t>
            </a:r>
          </a:p>
          <a:p>
            <a:pPr fontAlgn="base">
              <a:spcAft>
                <a:spcPts val="1001"/>
              </a:spcAft>
              <a:buFont typeface="Arial" panose="020B0604020202020204" pitchFamily="34" charset="0"/>
              <a:buChar char="•"/>
            </a:pPr>
            <a:r>
              <a:rPr lang="ru-RU" sz="2801" dirty="0">
                <a:latin typeface="Arial" panose="020B0604020202020204" pitchFamily="34" charset="0"/>
              </a:rPr>
              <a:t> где были трудности и какие вопросы возникли в процессе решения.</a:t>
            </a:r>
          </a:p>
          <a:p>
            <a:br>
              <a:rPr lang="ru-RU" sz="2801" dirty="0"/>
            </a:br>
            <a:r>
              <a:rPr lang="ru-RU" sz="2801" dirty="0">
                <a:latin typeface="Arial" panose="020B0604020202020204" pitchFamily="34" charset="0"/>
              </a:rPr>
              <a:t>Преподаватель разбирает решения, указывает на ошибки и показывает верный подход к решению. </a:t>
            </a:r>
            <a:endParaRPr lang="en-US" sz="2801" dirty="0"/>
          </a:p>
        </p:txBody>
      </p:sp>
    </p:spTree>
    <p:extLst>
      <p:ext uri="{BB962C8B-B14F-4D97-AF65-F5344CB8AC3E}">
        <p14:creationId xmlns:p14="http://schemas.microsoft.com/office/powerpoint/2010/main" val="7495406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/>
          <p:nvPr/>
        </p:nvSpPr>
        <p:spPr>
          <a:xfrm>
            <a:off x="4990698" y="2745032"/>
            <a:ext cx="11612880" cy="4598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lnSpc>
                <a:spcPct val="90000"/>
              </a:lnSpc>
              <a:buSzPts val="8625"/>
            </a:pPr>
            <a:r>
              <a:rPr lang="ru-RU" sz="8601" b="1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Логирование</a:t>
            </a:r>
            <a:endParaRPr lang="en-US" sz="8601" b="1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>
              <a:lnSpc>
                <a:spcPct val="90000"/>
              </a:lnSpc>
              <a:buSzPts val="8625"/>
            </a:pPr>
            <a:r>
              <a:rPr lang="ru-RU" sz="8601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Управление логгером</a:t>
            </a:r>
            <a:endParaRPr lang="en-US" sz="8601" b="1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25372324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EEF10-5BF4-CC43-A292-4B076BDBA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logging – </a:t>
            </a:r>
            <a:r>
              <a:rPr lang="ru-RU" dirty="0"/>
              <a:t>канал вывода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DD0F4F-D153-6541-9CE6-83CC0883C9B4}"/>
              </a:ext>
            </a:extLst>
          </p:cNvPr>
          <p:cNvSpPr txBox="1"/>
          <p:nvPr/>
        </p:nvSpPr>
        <p:spPr>
          <a:xfrm>
            <a:off x="1257298" y="2071179"/>
            <a:ext cx="16227513" cy="2945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logging.getLogger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(__name__)</a:t>
            </a:r>
          </a:p>
          <a:p>
            <a:pPr>
              <a:lnSpc>
                <a:spcPct val="130000"/>
              </a:lnSpc>
            </a:pPr>
            <a:r>
              <a:rPr lang="en-US" sz="2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handler = </a:t>
            </a:r>
            <a:r>
              <a:rPr lang="en-US" sz="24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logging.StreamHandler</a:t>
            </a:r>
            <a:r>
              <a:rPr lang="en-US" sz="2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sz="24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n-US" sz="240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stdout</a:t>
            </a:r>
            <a:endParaRPr lang="ru-RU" sz="2400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30000"/>
              </a:lnSpc>
            </a:pP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file_handler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logging.FileHandler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(f"{__name__}.log", mode='w')</a:t>
            </a:r>
          </a:p>
          <a:p>
            <a:pPr>
              <a:lnSpc>
                <a:spcPct val="130000"/>
              </a:lnSpc>
            </a:pP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logger.addHandler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hdlr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=handler)  </a:t>
            </a:r>
            <a:r>
              <a:rPr lang="en-US" sz="24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ru-RU" sz="24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добавить обработчик</a:t>
            </a:r>
            <a:endParaRPr lang="en-US" sz="2400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30000"/>
              </a:lnSpc>
            </a:pP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logger.addHandler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hdlr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file_handler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24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#</a:t>
            </a:r>
            <a:r>
              <a:rPr lang="ru-RU" sz="24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можно добавить несколько каналов </a:t>
            </a:r>
            <a:r>
              <a:rPr lang="ru-RU" sz="240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логирования</a:t>
            </a:r>
            <a:endParaRPr lang="en-US" sz="2400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30000"/>
              </a:lnSpc>
            </a:pP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logger.setLevel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(level=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logging.DEBUG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ru-RU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A15856-A5E7-704E-88C7-04BBBBEA2ABC}"/>
              </a:ext>
            </a:extLst>
          </p:cNvPr>
          <p:cNvSpPr txBox="1"/>
          <p:nvPr/>
        </p:nvSpPr>
        <p:spPr>
          <a:xfrm>
            <a:off x="1257298" y="5541345"/>
            <a:ext cx="5298825" cy="45797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2400" b="1" u="sng" dirty="0">
                <a:solidFill>
                  <a:schemeClr val="tx1"/>
                </a:solidFill>
                <a:latin typeface="JetBrains Mono"/>
              </a:rPr>
              <a:t>Logging handlers</a:t>
            </a:r>
          </a:p>
          <a:p>
            <a:pPr>
              <a:lnSpc>
                <a:spcPct val="130000"/>
              </a:lnSpc>
            </a:pPr>
            <a:endParaRPr lang="en-US" sz="2400" b="1" u="sng" dirty="0">
              <a:solidFill>
                <a:schemeClr val="tx1"/>
              </a:solidFill>
              <a:latin typeface="JetBrains Mono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StreamHandler</a:t>
            </a:r>
            <a:endParaRPr lang="en-US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FileHandler</a:t>
            </a:r>
            <a:endParaRPr lang="en-US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NullHandler</a:t>
            </a:r>
            <a:endParaRPr lang="en-US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WatchedFileHandler</a:t>
            </a:r>
            <a:endParaRPr lang="en-US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BaseRotatingHandler</a:t>
            </a:r>
            <a:endParaRPr lang="en-US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RotatingFileHandler</a:t>
            </a:r>
            <a:endParaRPr lang="en-US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TimedRotatingFileHandler</a:t>
            </a:r>
            <a:endParaRPr lang="en-US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SocketHandler</a:t>
            </a:r>
            <a:endParaRPr lang="en-US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17792E-9346-C34D-944E-FC8D15692F35}"/>
              </a:ext>
            </a:extLst>
          </p:cNvPr>
          <p:cNvSpPr txBox="1"/>
          <p:nvPr/>
        </p:nvSpPr>
        <p:spPr>
          <a:xfrm>
            <a:off x="7243287" y="6563835"/>
            <a:ext cx="4488592" cy="3608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DatagramHandler</a:t>
            </a:r>
            <a:endParaRPr lang="en-US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SysLogHandler</a:t>
            </a:r>
            <a:endParaRPr lang="en-US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NTEventLogHandler</a:t>
            </a:r>
            <a:endParaRPr lang="en-US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SMTPHandler</a:t>
            </a:r>
            <a:endParaRPr lang="en-US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MemoryHandler</a:t>
            </a:r>
            <a:endParaRPr lang="en-US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HTTPHandler</a:t>
            </a:r>
            <a:endParaRPr lang="en-US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QueueHandler</a:t>
            </a:r>
            <a:endParaRPr lang="en-US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QueueListener</a:t>
            </a:r>
            <a:endParaRPr lang="ru-RU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5501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EEF10-5BF4-CC43-A292-4B076BDBA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logging – </a:t>
            </a:r>
            <a:r>
              <a:rPr lang="ru-RU" dirty="0"/>
              <a:t>формат сообщений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C6CA3D-341A-CE43-BAB5-F2005E4EEAD9}"/>
              </a:ext>
            </a:extLst>
          </p:cNvPr>
          <p:cNvSpPr txBox="1"/>
          <p:nvPr/>
        </p:nvSpPr>
        <p:spPr>
          <a:xfrm>
            <a:off x="1257300" y="2268887"/>
            <a:ext cx="16227513" cy="4363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logging.getLogger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(__name__)</a:t>
            </a:r>
          </a:p>
          <a:p>
            <a:pPr>
              <a:lnSpc>
                <a:spcPct val="13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handler =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logging.StreamHandler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sz="24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n-US" sz="240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stdout</a:t>
            </a:r>
            <a:endParaRPr lang="ru-RU" sz="2400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3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formatter =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logging.Formatter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('%(name)s - %(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levelname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)s - %(message)s’)</a:t>
            </a:r>
            <a:r>
              <a:rPr lang="ru-RU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24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задать формат</a:t>
            </a:r>
            <a:endParaRPr lang="ru-RU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30000"/>
              </a:lnSpc>
            </a:pP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logger.addHandler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hdlr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=handler)  </a:t>
            </a:r>
            <a:r>
              <a:rPr lang="en-US" sz="24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ru-RU" sz="24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добавить обработчик</a:t>
            </a:r>
            <a:endParaRPr lang="en-US" sz="2400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30000"/>
              </a:lnSpc>
            </a:pP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logger.setLevel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(level=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logging.DEBUG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ru-RU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30000"/>
              </a:lnSpc>
            </a:pPr>
            <a:endParaRPr lang="ru-RU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30000"/>
              </a:lnSpc>
            </a:pP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Внимание! Формат задается </a:t>
            </a:r>
            <a:r>
              <a:rPr lang="ru-RU" sz="2400" b="1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для канала 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вывода, а не для логгера. </a:t>
            </a:r>
            <a:b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</a:b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В </a:t>
            </a:r>
            <a:r>
              <a:rPr lang="ru-RU" sz="2400" b="1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разных каналах 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может быть </a:t>
            </a:r>
            <a:r>
              <a:rPr lang="ru-RU" sz="2400" b="1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разный формат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. </a:t>
            </a:r>
          </a:p>
          <a:p>
            <a:pPr>
              <a:lnSpc>
                <a:spcPct val="130000"/>
              </a:lnSpc>
            </a:pP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И они ОДНОВРЕМЕННО могут быть добавлены к одному логгеру.</a:t>
            </a:r>
          </a:p>
        </p:txBody>
      </p:sp>
    </p:spTree>
    <p:extLst>
      <p:ext uri="{BB962C8B-B14F-4D97-AF65-F5344CB8AC3E}">
        <p14:creationId xmlns:p14="http://schemas.microsoft.com/office/powerpoint/2010/main" val="20179139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EEF10-5BF4-CC43-A292-4B076BDBA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Live-coding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DD0F4F-D153-6541-9CE6-83CC0883C9B4}"/>
              </a:ext>
            </a:extLst>
          </p:cNvPr>
          <p:cNvSpPr txBox="1"/>
          <p:nvPr/>
        </p:nvSpPr>
        <p:spPr>
          <a:xfrm>
            <a:off x="1257300" y="2713809"/>
            <a:ext cx="16756380" cy="39018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Создать и добавить в код логгер со своим именем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Подключить два канала </a:t>
            </a:r>
            <a:r>
              <a:rPr lang="ru-RU" sz="2400" dirty="0" err="1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логирования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 (</a:t>
            </a:r>
            <a:r>
              <a:rPr lang="en-US" sz="2400" dirty="0" err="1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stdout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 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и файл)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Настроить разные форматы логов для разных каналов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Подключить каналы к логгеру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Создать записи о событиях разных уровней от 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DEBUG 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до 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CRITICAL</a:t>
            </a:r>
            <a:endParaRPr lang="ru-RU" sz="2400" dirty="0">
              <a:solidFill>
                <a:schemeClr val="tx1"/>
              </a:solidFill>
              <a:latin typeface="+mn-lt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endParaRPr lang="en-US" sz="2400" dirty="0">
              <a:solidFill>
                <a:schemeClr val="tx1"/>
              </a:solidFill>
              <a:latin typeface="+mn-lt"/>
            </a:endParaRPr>
          </a:p>
          <a:p>
            <a:pPr>
              <a:lnSpc>
                <a:spcPct val="150000"/>
              </a:lnSpc>
            </a:pPr>
            <a:r>
              <a:rPr lang="ru-RU" sz="2400" dirty="0">
                <a:solidFill>
                  <a:schemeClr val="tx1"/>
                </a:solidFill>
                <a:latin typeface="+mn-lt"/>
              </a:rPr>
              <a:t>Решение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:</a:t>
            </a:r>
            <a:r>
              <a:rPr lang="ru-RU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(live-coding/logging-</a:t>
            </a:r>
            <a:r>
              <a:rPr lang="ru-RU" sz="2400" dirty="0">
                <a:solidFill>
                  <a:schemeClr val="tx1"/>
                </a:solidFill>
                <a:latin typeface="+mn-lt"/>
              </a:rPr>
              <a:t>2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.py)</a:t>
            </a:r>
            <a:endParaRPr lang="ru-RU" sz="240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264167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/>
          <p:nvPr/>
        </p:nvSpPr>
        <p:spPr>
          <a:xfrm>
            <a:off x="4990698" y="2536027"/>
            <a:ext cx="11612880" cy="4598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90000"/>
              </a:lnSpc>
              <a:buSzPts val="8625"/>
            </a:pPr>
            <a:r>
              <a:rPr lang="ru-RU" sz="8601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Практика</a:t>
            </a:r>
            <a:endParaRPr lang="en-US" sz="8601" b="1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>
              <a:lnSpc>
                <a:spcPct val="90000"/>
              </a:lnSpc>
              <a:buSzPts val="8625"/>
            </a:pPr>
            <a:endParaRPr lang="en-US" sz="8601" b="1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>
              <a:lnSpc>
                <a:spcPct val="90000"/>
              </a:lnSpc>
              <a:buSzPts val="8625"/>
            </a:pPr>
            <a:r>
              <a:rPr lang="en-US" sz="66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Logging</a:t>
            </a:r>
          </a:p>
          <a:p>
            <a:pPr>
              <a:lnSpc>
                <a:spcPct val="90000"/>
              </a:lnSpc>
              <a:buSzPts val="8625"/>
            </a:pPr>
            <a:endParaRPr lang="en-US" sz="6600" b="1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>
              <a:lnSpc>
                <a:spcPct val="90000"/>
              </a:lnSpc>
              <a:buSzPts val="8625"/>
            </a:pPr>
            <a:endParaRPr lang="ru-RU" sz="6600" b="1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>
              <a:lnSpc>
                <a:spcPct val="90000"/>
              </a:lnSpc>
              <a:buSzPts val="8625"/>
            </a:pPr>
            <a:r>
              <a:rPr lang="ru-RU" sz="60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Работа в сессионном зале</a:t>
            </a:r>
          </a:p>
        </p:txBody>
      </p:sp>
    </p:spTree>
    <p:extLst>
      <p:ext uri="{BB962C8B-B14F-4D97-AF65-F5344CB8AC3E}">
        <p14:creationId xmlns:p14="http://schemas.microsoft.com/office/powerpoint/2010/main" val="16963826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EEF10-5BF4-CC43-A292-4B076BDBA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Задание в сессионном зале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DD0F4F-D153-6541-9CE6-83CC0883C9B4}"/>
              </a:ext>
            </a:extLst>
          </p:cNvPr>
          <p:cNvSpPr txBox="1"/>
          <p:nvPr/>
        </p:nvSpPr>
        <p:spPr>
          <a:xfrm>
            <a:off x="1257300" y="1941959"/>
            <a:ext cx="12981214" cy="38945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ru-RU" sz="2400" b="1" dirty="0">
                <a:solidFill>
                  <a:schemeClr val="tx1"/>
                </a:solidFill>
                <a:latin typeface="JetBrains Mono"/>
              </a:rPr>
              <a:t>Выполните задания</a:t>
            </a:r>
            <a:r>
              <a:rPr lang="en-US" sz="2400" b="1" dirty="0">
                <a:solidFill>
                  <a:schemeClr val="tx1"/>
                </a:solidFill>
                <a:latin typeface="JetBrains Mono"/>
              </a:rPr>
              <a:t> </a:t>
            </a:r>
            <a:r>
              <a:rPr lang="ru-RU" sz="2400" b="1" dirty="0">
                <a:solidFill>
                  <a:schemeClr val="tx1"/>
                </a:solidFill>
                <a:latin typeface="JetBrains Mono"/>
              </a:rPr>
              <a:t>в файле </a:t>
            </a:r>
            <a:r>
              <a:rPr lang="en-US" sz="2400" b="1" dirty="0">
                <a:solidFill>
                  <a:schemeClr val="tx1"/>
                </a:solidFill>
                <a:latin typeface="JetBrains Mono"/>
              </a:rPr>
              <a:t>Exercises/logging-</a:t>
            </a:r>
            <a:r>
              <a:rPr lang="ru-RU" sz="2400" b="1" dirty="0">
                <a:solidFill>
                  <a:schemeClr val="tx1"/>
                </a:solidFill>
                <a:latin typeface="JetBrains Mono"/>
              </a:rPr>
              <a:t>2</a:t>
            </a:r>
            <a:r>
              <a:rPr lang="en-US" sz="2400" b="1" dirty="0">
                <a:solidFill>
                  <a:schemeClr val="tx1"/>
                </a:solidFill>
                <a:latin typeface="JetBrains Mono"/>
              </a:rPr>
              <a:t>.py</a:t>
            </a:r>
            <a:endParaRPr lang="ru-RU" sz="2400" b="1" dirty="0">
              <a:solidFill>
                <a:schemeClr val="tx1"/>
              </a:solidFill>
              <a:latin typeface="JetBrains Mono"/>
            </a:endParaRPr>
          </a:p>
          <a:p>
            <a:pPr marL="457200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ru-RU" sz="2400" b="1" dirty="0">
              <a:solidFill>
                <a:schemeClr val="tx1"/>
              </a:solidFill>
              <a:latin typeface="JetBrains Mono"/>
            </a:endParaRPr>
          </a:p>
          <a:p>
            <a:pPr>
              <a:lnSpc>
                <a:spcPct val="130000"/>
              </a:lnSpc>
            </a:pPr>
            <a:r>
              <a:rPr lang="ru-RU" sz="2400" b="1" dirty="0">
                <a:solidFill>
                  <a:schemeClr val="tx1"/>
                </a:solidFill>
                <a:latin typeface="JetBrains Mono"/>
              </a:rPr>
              <a:t>Время выполнения: 20 минут</a:t>
            </a:r>
          </a:p>
          <a:p>
            <a:pPr>
              <a:lnSpc>
                <a:spcPct val="130000"/>
              </a:lnSpc>
            </a:pPr>
            <a:r>
              <a:rPr lang="ru-RU" sz="2400" dirty="0">
                <a:solidFill>
                  <a:schemeClr val="tx1"/>
                </a:solidFill>
                <a:latin typeface="JetBrains Mono"/>
              </a:rPr>
              <a:t>Как работать с заданием:</a:t>
            </a:r>
          </a:p>
          <a:p>
            <a:pPr marL="342930" indent="-34293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JetBrains Mono"/>
              </a:rPr>
              <a:t>Поделитесь на команды по 3-4 человека и перейдите в сессионные залы.</a:t>
            </a:r>
          </a:p>
          <a:p>
            <a:pPr marL="342930" indent="-34293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JetBrains Mono"/>
              </a:rPr>
              <a:t>Один человек демонстрирует экран и записывает решение, все остальные вырабатывают решение.</a:t>
            </a:r>
          </a:p>
          <a:p>
            <a:pPr marL="342930" indent="-34293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JetBrains Mono"/>
              </a:rPr>
              <a:t>Вся команда должна понимать решение, объясняйте друг другу.</a:t>
            </a:r>
          </a:p>
        </p:txBody>
      </p:sp>
    </p:spTree>
    <p:extLst>
      <p:ext uri="{BB962C8B-B14F-4D97-AF65-F5344CB8AC3E}">
        <p14:creationId xmlns:p14="http://schemas.microsoft.com/office/powerpoint/2010/main" val="6694570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8"/>
          <p:cNvSpPr txBox="1"/>
          <p:nvPr/>
        </p:nvSpPr>
        <p:spPr>
          <a:xfrm>
            <a:off x="623400" y="4306902"/>
            <a:ext cx="17041200" cy="11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rmAutofit fontScale="92500" lnSpcReduction="10000"/>
          </a:bodyPr>
          <a:lstStyle/>
          <a:p>
            <a:pPr algn="ctr"/>
            <a:r>
              <a:rPr lang="en" sz="5601" dirty="0" err="1">
                <a:solidFill>
                  <a:schemeClr val="bg1"/>
                </a:solidFill>
              </a:rPr>
              <a:t>Работа</a:t>
            </a:r>
            <a:r>
              <a:rPr lang="en" sz="5601" dirty="0">
                <a:solidFill>
                  <a:schemeClr val="bg1"/>
                </a:solidFill>
              </a:rPr>
              <a:t> </a:t>
            </a:r>
            <a:r>
              <a:rPr lang="en" sz="5601" dirty="0" err="1">
                <a:solidFill>
                  <a:schemeClr val="bg1"/>
                </a:solidFill>
              </a:rPr>
              <a:t>в</a:t>
            </a:r>
            <a:r>
              <a:rPr lang="en" sz="5601" dirty="0">
                <a:solidFill>
                  <a:schemeClr val="bg1"/>
                </a:solidFill>
              </a:rPr>
              <a:t> </a:t>
            </a:r>
            <a:r>
              <a:rPr lang="en" sz="5601" dirty="0" err="1">
                <a:solidFill>
                  <a:schemeClr val="bg1"/>
                </a:solidFill>
              </a:rPr>
              <a:t>сессионном</a:t>
            </a:r>
            <a:r>
              <a:rPr lang="en" sz="5601" dirty="0">
                <a:solidFill>
                  <a:schemeClr val="bg1"/>
                </a:solidFill>
              </a:rPr>
              <a:t> </a:t>
            </a:r>
            <a:r>
              <a:rPr lang="en" sz="5601" dirty="0" err="1">
                <a:solidFill>
                  <a:schemeClr val="bg1"/>
                </a:solidFill>
              </a:rPr>
              <a:t>зале</a:t>
            </a:r>
            <a:endParaRPr lang="en" sz="560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1755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93B91-56DD-A246-9050-3EB1314A0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Работа в сессионных залах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9E63B5-81C1-EA4D-8CD3-DF50A2276311}"/>
              </a:ext>
            </a:extLst>
          </p:cNvPr>
          <p:cNvSpPr txBox="1"/>
          <p:nvPr/>
        </p:nvSpPr>
        <p:spPr>
          <a:xfrm>
            <a:off x="1257301" y="3955842"/>
            <a:ext cx="12471762" cy="30887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ru-RU" sz="2801" dirty="0">
                <a:latin typeface="Arial" panose="020B0604020202020204" pitchFamily="34" charset="0"/>
              </a:rPr>
              <a:t>Пусть каждая команда покажет свои решения и расскажет:</a:t>
            </a:r>
            <a:endParaRPr lang="ru-RU" sz="2801" dirty="0"/>
          </a:p>
          <a:p>
            <a:pPr fontAlgn="base">
              <a:spcAft>
                <a:spcPts val="1001"/>
              </a:spcAft>
              <a:buFont typeface="Arial" panose="020B0604020202020204" pitchFamily="34" charset="0"/>
              <a:buChar char="•"/>
            </a:pPr>
            <a:r>
              <a:rPr lang="ru-RU" sz="2801" dirty="0">
                <a:latin typeface="Arial" panose="020B0604020202020204" pitchFamily="34" charset="0"/>
              </a:rPr>
              <a:t> что получилось сделать;</a:t>
            </a:r>
          </a:p>
          <a:p>
            <a:pPr fontAlgn="base">
              <a:spcAft>
                <a:spcPts val="1001"/>
              </a:spcAft>
              <a:buFont typeface="Arial" panose="020B0604020202020204" pitchFamily="34" charset="0"/>
              <a:buChar char="•"/>
            </a:pPr>
            <a:r>
              <a:rPr lang="ru-RU" sz="2801" dirty="0">
                <a:latin typeface="Arial" panose="020B0604020202020204" pitchFamily="34" charset="0"/>
              </a:rPr>
              <a:t> где были трудности и какие вопросы возникли в процессе решения.</a:t>
            </a:r>
          </a:p>
          <a:p>
            <a:br>
              <a:rPr lang="ru-RU" sz="2801" dirty="0"/>
            </a:br>
            <a:r>
              <a:rPr lang="ru-RU" sz="2801" dirty="0">
                <a:latin typeface="Arial" panose="020B0604020202020204" pitchFamily="34" charset="0"/>
              </a:rPr>
              <a:t>Преподаватель разбирает решения, указывает на ошибки и показывает верный подход к решению. </a:t>
            </a:r>
            <a:endParaRPr lang="en-US" sz="2801" dirty="0"/>
          </a:p>
        </p:txBody>
      </p:sp>
    </p:spTree>
    <p:extLst>
      <p:ext uri="{BB962C8B-B14F-4D97-AF65-F5344CB8AC3E}">
        <p14:creationId xmlns:p14="http://schemas.microsoft.com/office/powerpoint/2010/main" val="35592934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10"/>
          <p:cNvSpPr/>
          <p:nvPr/>
        </p:nvSpPr>
        <p:spPr>
          <a:xfrm>
            <a:off x="1470572" y="4091194"/>
            <a:ext cx="15850778" cy="50658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594412" indent="-594412">
              <a:lnSpc>
                <a:spcPct val="150000"/>
              </a:lnSpc>
              <a:buClr>
                <a:schemeClr val="dk1"/>
              </a:buClr>
              <a:buSzPts val="3600"/>
              <a:buFont typeface="Arial" panose="020B0604020202020204" pitchFamily="34" charset="0"/>
              <a:buChar char="•"/>
            </a:pPr>
            <a:r>
              <a:rPr lang="ru-RU" sz="3200" dirty="0">
                <a:latin typeface="Inter"/>
                <a:ea typeface="Inter"/>
                <a:cs typeface="Inter"/>
                <a:sym typeface="Inter"/>
              </a:rPr>
              <a:t>Обсудили зачем нужно </a:t>
            </a:r>
            <a:r>
              <a:rPr lang="ru-RU" sz="3200" dirty="0" err="1">
                <a:latin typeface="Inter"/>
                <a:ea typeface="Inter"/>
                <a:cs typeface="Inter"/>
                <a:sym typeface="Inter"/>
              </a:rPr>
              <a:t>логирование</a:t>
            </a:r>
            <a:r>
              <a:rPr lang="ru-RU" sz="3200" dirty="0">
                <a:latin typeface="Inter"/>
                <a:ea typeface="Inter"/>
                <a:cs typeface="Inter"/>
                <a:sym typeface="Inter"/>
              </a:rPr>
              <a:t> и что оно из себя представляет</a:t>
            </a:r>
          </a:p>
          <a:p>
            <a:pPr marL="594412" indent="-594412">
              <a:lnSpc>
                <a:spcPct val="150000"/>
              </a:lnSpc>
              <a:buClr>
                <a:schemeClr val="dk1"/>
              </a:buClr>
              <a:buSzPts val="3600"/>
              <a:buFont typeface="Arial" panose="020B0604020202020204" pitchFamily="34" charset="0"/>
              <a:buChar char="•"/>
            </a:pPr>
            <a:r>
              <a:rPr lang="ru-RU" sz="3200" dirty="0">
                <a:latin typeface="Inter"/>
                <a:ea typeface="Inter"/>
                <a:cs typeface="Inter"/>
                <a:sym typeface="Inter"/>
              </a:rPr>
              <a:t>Рассмотрели возможности библиотеки </a:t>
            </a:r>
            <a:r>
              <a:rPr lang="en-US" sz="3200" dirty="0">
                <a:latin typeface="Inter"/>
                <a:ea typeface="Inter"/>
                <a:cs typeface="Inter"/>
                <a:sym typeface="Inter"/>
              </a:rPr>
              <a:t>logging</a:t>
            </a:r>
          </a:p>
          <a:p>
            <a:pPr marL="594412" indent="-594412">
              <a:lnSpc>
                <a:spcPct val="150000"/>
              </a:lnSpc>
              <a:buClr>
                <a:schemeClr val="dk1"/>
              </a:buClr>
              <a:buSzPts val="3600"/>
              <a:buFont typeface="Arial" panose="020B0604020202020204" pitchFamily="34" charset="0"/>
              <a:buChar char="•"/>
            </a:pPr>
            <a:r>
              <a:rPr lang="ru-RU" sz="3200" dirty="0">
                <a:latin typeface="Inter"/>
                <a:ea typeface="Inter"/>
                <a:cs typeface="Inter"/>
                <a:sym typeface="Inter"/>
              </a:rPr>
              <a:t>Потренировались в </a:t>
            </a:r>
            <a:r>
              <a:rPr lang="ru-RU" sz="3200" dirty="0" err="1">
                <a:latin typeface="Inter"/>
                <a:ea typeface="Inter"/>
                <a:cs typeface="Inter"/>
                <a:sym typeface="Inter"/>
              </a:rPr>
              <a:t>логировании</a:t>
            </a:r>
            <a:r>
              <a:rPr lang="ru-RU" sz="3200" dirty="0">
                <a:latin typeface="Inter"/>
                <a:ea typeface="Inter"/>
                <a:cs typeface="Inter"/>
                <a:sym typeface="Inter"/>
              </a:rPr>
              <a:t> программ</a:t>
            </a:r>
          </a:p>
          <a:p>
            <a:pPr marL="594412" indent="-594412">
              <a:lnSpc>
                <a:spcPct val="150000"/>
              </a:lnSpc>
              <a:buClr>
                <a:schemeClr val="dk1"/>
              </a:buClr>
              <a:buSzPts val="3600"/>
              <a:buFont typeface="Arial" panose="020B0604020202020204" pitchFamily="34" charset="0"/>
              <a:buChar char="•"/>
            </a:pPr>
            <a:endParaRPr lang="ru-RU" sz="3200" dirty="0">
              <a:latin typeface="Inter"/>
              <a:ea typeface="Inter"/>
              <a:cs typeface="Inter"/>
              <a:sym typeface="Inter"/>
            </a:endParaRPr>
          </a:p>
          <a:p>
            <a:pPr marL="594412" indent="-594412">
              <a:lnSpc>
                <a:spcPct val="150000"/>
              </a:lnSpc>
              <a:buClr>
                <a:schemeClr val="dk1"/>
              </a:buClr>
              <a:buSzPts val="3600"/>
              <a:buFont typeface="Arial" panose="020B0604020202020204" pitchFamily="34" charset="0"/>
              <a:buChar char="•"/>
            </a:pPr>
            <a:endParaRPr lang="ru-RU" sz="3200" dirty="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31" name="Google Shape;331;p10"/>
          <p:cNvSpPr/>
          <p:nvPr/>
        </p:nvSpPr>
        <p:spPr>
          <a:xfrm>
            <a:off x="1470572" y="1417570"/>
            <a:ext cx="12230101" cy="11636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90000"/>
              </a:lnSpc>
              <a:buSzPts val="8625"/>
            </a:pPr>
            <a:r>
              <a:rPr lang="en-US" sz="6401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В ЗАКЛЮЧЕНИЕ</a:t>
            </a:r>
            <a:endParaRPr sz="6401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8"/>
          <p:cNvSpPr/>
          <p:nvPr/>
        </p:nvSpPr>
        <p:spPr>
          <a:xfrm>
            <a:off x="936000" y="971999"/>
            <a:ext cx="12075626" cy="1095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SzPts val="8625"/>
            </a:pPr>
            <a:r>
              <a:rPr lang="ru-RU" sz="6401" b="1" dirty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Правила занятия</a:t>
            </a:r>
            <a:endParaRPr sz="6401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124;p18">
            <a:extLst>
              <a:ext uri="{FF2B5EF4-FFF2-40B4-BE49-F238E27FC236}">
                <a16:creationId xmlns:a16="http://schemas.microsoft.com/office/drawing/2014/main" id="{767854B8-13CA-4546-AED8-A38DC06CDD59}"/>
              </a:ext>
            </a:extLst>
          </p:cNvPr>
          <p:cNvSpPr/>
          <p:nvPr/>
        </p:nvSpPr>
        <p:spPr>
          <a:xfrm>
            <a:off x="936001" y="3697974"/>
            <a:ext cx="11804298" cy="4986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502962" indent="-426757">
              <a:lnSpc>
                <a:spcPct val="115000"/>
              </a:lnSpc>
              <a:spcBef>
                <a:spcPts val="2500"/>
              </a:spcBef>
              <a:buClr>
                <a:srgbClr val="030303"/>
              </a:buClr>
              <a:buSzPts val="2400"/>
              <a:buFont typeface="Inter"/>
              <a:buChar char="●"/>
            </a:pPr>
            <a:r>
              <a:rPr lang="ru-RU" sz="2400" dirty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Камера должна быть включена на протяжении всего занятия.</a:t>
            </a:r>
          </a:p>
          <a:p>
            <a:pPr marL="502962" indent="-426757">
              <a:lnSpc>
                <a:spcPct val="115000"/>
              </a:lnSpc>
              <a:spcBef>
                <a:spcPts val="2500"/>
              </a:spcBef>
              <a:buClr>
                <a:srgbClr val="030303"/>
              </a:buClr>
              <a:buSzPts val="2400"/>
              <a:buFont typeface="Inter"/>
              <a:buChar char="●"/>
            </a:pPr>
            <a:r>
              <a:rPr lang="ru-RU" sz="2400" dirty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Организационные вопросы по обучению решаются с кураторами, а не на тематических занятиях.</a:t>
            </a:r>
          </a:p>
          <a:p>
            <a:pPr marL="502962" indent="-426757">
              <a:lnSpc>
                <a:spcPct val="115000"/>
              </a:lnSpc>
              <a:spcBef>
                <a:spcPts val="2500"/>
              </a:spcBef>
              <a:buClr>
                <a:srgbClr val="030303"/>
              </a:buClr>
              <a:buSzPts val="2400"/>
              <a:buFont typeface="Inter"/>
              <a:buChar char="●"/>
            </a:pPr>
            <a:r>
              <a:rPr lang="ru-RU" sz="2400" dirty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Вести себя уважительно и этично по отношению к остальным участникам занятия.</a:t>
            </a:r>
          </a:p>
          <a:p>
            <a:pPr marL="502962" indent="-426757">
              <a:lnSpc>
                <a:spcPct val="115000"/>
              </a:lnSpc>
              <a:spcBef>
                <a:spcPts val="2500"/>
              </a:spcBef>
              <a:buClr>
                <a:srgbClr val="030303"/>
              </a:buClr>
              <a:buSzPts val="2400"/>
              <a:buFont typeface="Inter"/>
              <a:buChar char="●"/>
            </a:pPr>
            <a:r>
              <a:rPr lang="ru-RU" sz="2400" dirty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Во время занятия будут интерактивные задания, будьте готовы взаимодействовать с другими участниками, демонстрировать рабочий экран.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"/>
          <p:cNvSpPr/>
          <p:nvPr/>
        </p:nvSpPr>
        <p:spPr>
          <a:xfrm>
            <a:off x="936000" y="972001"/>
            <a:ext cx="12230101" cy="3286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90000"/>
              </a:lnSpc>
              <a:buSzPts val="8625"/>
            </a:pPr>
            <a:r>
              <a:rPr lang="ru-RU" sz="6401" b="1" dirty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Карта курса</a:t>
            </a:r>
            <a:endParaRPr sz="6401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84695B16-9627-4948-9617-6173459CCC59}"/>
              </a:ext>
            </a:extLst>
          </p:cNvPr>
          <p:cNvSpPr/>
          <p:nvPr/>
        </p:nvSpPr>
        <p:spPr>
          <a:xfrm>
            <a:off x="1123405" y="2481942"/>
            <a:ext cx="3860437" cy="9144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Intro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285BF90-2C7B-0B47-A972-C7A231A4362A}"/>
              </a:ext>
            </a:extLst>
          </p:cNvPr>
          <p:cNvSpPr/>
          <p:nvPr/>
        </p:nvSpPr>
        <p:spPr>
          <a:xfrm>
            <a:off x="6102892" y="2625267"/>
            <a:ext cx="3860437" cy="9144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Core Python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FC9197D-2B7C-5243-B13C-51B11E3D1210}"/>
              </a:ext>
            </a:extLst>
          </p:cNvPr>
          <p:cNvSpPr/>
          <p:nvPr/>
        </p:nvSpPr>
        <p:spPr>
          <a:xfrm>
            <a:off x="11235882" y="3227022"/>
            <a:ext cx="3860437" cy="914400"/>
          </a:xfrm>
          <a:prstGeom prst="roundRect">
            <a:avLst/>
          </a:prstGeom>
          <a:gradFill flip="none" rotWithShape="1">
            <a:gsLst>
              <a:gs pos="0">
                <a:srgbClr val="F4841D"/>
              </a:gs>
              <a:gs pos="50000">
                <a:srgbClr val="F59A1C"/>
              </a:gs>
              <a:gs pos="100000">
                <a:srgbClr val="F7AD1B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Advanced Python</a:t>
            </a:r>
          </a:p>
        </p:txBody>
      </p:sp>
      <p:cxnSp>
        <p:nvCxnSpPr>
          <p:cNvPr id="4" name="Curved Connector 3">
            <a:extLst>
              <a:ext uri="{FF2B5EF4-FFF2-40B4-BE49-F238E27FC236}">
                <a16:creationId xmlns:a16="http://schemas.microsoft.com/office/drawing/2014/main" id="{B51624B6-30E6-9941-96E1-3E0D68FE7B77}"/>
              </a:ext>
            </a:extLst>
          </p:cNvPr>
          <p:cNvCxnSpPr>
            <a:stCxn id="2" idx="3"/>
            <a:endCxn id="7" idx="1"/>
          </p:cNvCxnSpPr>
          <p:nvPr/>
        </p:nvCxnSpPr>
        <p:spPr>
          <a:xfrm>
            <a:off x="4983843" y="2939143"/>
            <a:ext cx="1119052" cy="143324"/>
          </a:xfrm>
          <a:prstGeom prst="curvedConnector3">
            <a:avLst/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Curved Connector 15">
            <a:extLst>
              <a:ext uri="{FF2B5EF4-FFF2-40B4-BE49-F238E27FC236}">
                <a16:creationId xmlns:a16="http://schemas.microsoft.com/office/drawing/2014/main" id="{9BDF03B3-07C9-774D-A844-83069045030F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9963329" y="3082468"/>
            <a:ext cx="1272554" cy="601756"/>
          </a:xfrm>
          <a:prstGeom prst="curvedConnector3">
            <a:avLst>
              <a:gd name="adj1" fmla="val 50000"/>
            </a:avLst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0" name="Curved Connector 19">
            <a:extLst>
              <a:ext uri="{FF2B5EF4-FFF2-40B4-BE49-F238E27FC236}">
                <a16:creationId xmlns:a16="http://schemas.microsoft.com/office/drawing/2014/main" id="{67849664-F59A-7549-978A-938F9BEBC7F7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>
            <a:off x="5753381" y="5013960"/>
            <a:ext cx="1460402" cy="490458"/>
          </a:xfrm>
          <a:prstGeom prst="curvedConnector3">
            <a:avLst/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1" name="Curved Connector 20">
            <a:extLst>
              <a:ext uri="{FF2B5EF4-FFF2-40B4-BE49-F238E27FC236}">
                <a16:creationId xmlns:a16="http://schemas.microsoft.com/office/drawing/2014/main" id="{3853DC7E-D661-A648-B04B-725FB1263146}"/>
              </a:ext>
            </a:extLst>
          </p:cNvPr>
          <p:cNvCxnSpPr>
            <a:cxnSpLocks/>
            <a:stCxn id="9" idx="3"/>
            <a:endCxn id="8" idx="2"/>
          </p:cNvCxnSpPr>
          <p:nvPr/>
        </p:nvCxnSpPr>
        <p:spPr>
          <a:xfrm flipV="1">
            <a:off x="11632367" y="4141424"/>
            <a:ext cx="1533735" cy="1362993"/>
          </a:xfrm>
          <a:prstGeom prst="curvedConnector2">
            <a:avLst/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2" name="Curved Connector 21">
            <a:extLst>
              <a:ext uri="{FF2B5EF4-FFF2-40B4-BE49-F238E27FC236}">
                <a16:creationId xmlns:a16="http://schemas.microsoft.com/office/drawing/2014/main" id="{9F76DA5C-584B-0147-AA05-67319FA75C3D}"/>
              </a:ext>
            </a:extLst>
          </p:cNvPr>
          <p:cNvCxnSpPr>
            <a:cxnSpLocks/>
            <a:stCxn id="10" idx="1"/>
            <a:endCxn id="11" idx="1"/>
          </p:cNvCxnSpPr>
          <p:nvPr/>
        </p:nvCxnSpPr>
        <p:spPr>
          <a:xfrm rot="10800000" flipH="1" flipV="1">
            <a:off x="1892945" y="5013959"/>
            <a:ext cx="464186" cy="2043249"/>
          </a:xfrm>
          <a:prstGeom prst="curvedConnector3">
            <a:avLst>
              <a:gd name="adj1" fmla="val -49247"/>
            </a:avLst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Curved Connector 22">
            <a:extLst>
              <a:ext uri="{FF2B5EF4-FFF2-40B4-BE49-F238E27FC236}">
                <a16:creationId xmlns:a16="http://schemas.microsoft.com/office/drawing/2014/main" id="{DF3AB9FF-6C0A-1746-BA1B-34D725AB6472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>
            <a:off x="6217568" y="7057209"/>
            <a:ext cx="2626532" cy="561703"/>
          </a:xfrm>
          <a:prstGeom prst="curvedConnector3">
            <a:avLst/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4" name="Curved Connector 23">
            <a:extLst>
              <a:ext uri="{FF2B5EF4-FFF2-40B4-BE49-F238E27FC236}">
                <a16:creationId xmlns:a16="http://schemas.microsoft.com/office/drawing/2014/main" id="{60CBE4A4-7B85-3A42-9575-474C97C3D189}"/>
              </a:ext>
            </a:extLst>
          </p:cNvPr>
          <p:cNvCxnSpPr>
            <a:cxnSpLocks/>
            <a:stCxn id="13" idx="3"/>
            <a:endCxn id="12" idx="2"/>
          </p:cNvCxnSpPr>
          <p:nvPr/>
        </p:nvCxnSpPr>
        <p:spPr>
          <a:xfrm flipV="1">
            <a:off x="7720149" y="8076112"/>
            <a:ext cx="3054168" cy="1238795"/>
          </a:xfrm>
          <a:prstGeom prst="curvedConnector2">
            <a:avLst/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D4DEB74E-87EA-D444-ADA5-E0A7BB861D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8880" y="2911845"/>
            <a:ext cx="430060" cy="471500"/>
          </a:xfrm>
          <a:prstGeom prst="rect">
            <a:avLst/>
          </a:prstGeom>
          <a:effectLst/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11697AF-39D6-594E-A575-FF9F6D8648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97547" y="3492524"/>
            <a:ext cx="430060" cy="471500"/>
          </a:xfrm>
          <a:prstGeom prst="rect">
            <a:avLst/>
          </a:prstGeom>
          <a:effectLst/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F9E1BE38-9C1F-9C4A-96EB-CD11A88E1117}"/>
              </a:ext>
            </a:extLst>
          </p:cNvPr>
          <p:cNvGrpSpPr/>
          <p:nvPr/>
        </p:nvGrpSpPr>
        <p:grpSpPr>
          <a:xfrm>
            <a:off x="1892943" y="4556759"/>
            <a:ext cx="3860437" cy="914400"/>
            <a:chOff x="2357130" y="5143500"/>
            <a:chExt cx="3860436" cy="914400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14E74D2E-9C3F-8240-BA5C-7BD2A8BBF4E0}"/>
                </a:ext>
              </a:extLst>
            </p:cNvPr>
            <p:cNvSpPr/>
            <p:nvPr/>
          </p:nvSpPr>
          <p:spPr>
            <a:xfrm>
              <a:off x="2357130" y="5143500"/>
              <a:ext cx="3860436" cy="914400"/>
            </a:xfrm>
            <a:prstGeom prst="roundRect">
              <a:avLst/>
            </a:prstGeom>
            <a:gradFill flip="none" rotWithShape="1">
              <a:gsLst>
                <a:gs pos="0">
                  <a:srgbClr val="F4841D"/>
                </a:gs>
                <a:gs pos="50000">
                  <a:srgbClr val="F59A1C"/>
                </a:gs>
                <a:gs pos="100000">
                  <a:srgbClr val="F7AD1B"/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/>
                <a:t>Docker </a:t>
              </a:r>
              <a:r>
                <a:rPr lang="ru-RU" sz="2400"/>
                <a:t>и </a:t>
              </a:r>
              <a:br>
                <a:rPr lang="en-US" sz="2400" dirty="0"/>
              </a:br>
              <a:r>
                <a:rPr lang="en-US" sz="2400" dirty="0"/>
                <a:t>Docker Compose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7BBDE7D-65CF-CC41-A465-3E5B002343F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90623" y="5330700"/>
              <a:ext cx="720000" cy="54000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EFC3889-BBD4-AE40-849C-22DDA385AE7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250074" y="5282379"/>
              <a:ext cx="938768" cy="540000"/>
            </a:xfrm>
            <a:prstGeom prst="rect">
              <a:avLst/>
            </a:prstGeom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B0CBCC2-827E-7B42-A900-9AF2F17C4DF3}"/>
              </a:ext>
            </a:extLst>
          </p:cNvPr>
          <p:cNvGrpSpPr/>
          <p:nvPr/>
        </p:nvGrpSpPr>
        <p:grpSpPr>
          <a:xfrm>
            <a:off x="7213781" y="5047218"/>
            <a:ext cx="4418585" cy="914400"/>
            <a:chOff x="7213781" y="5047217"/>
            <a:chExt cx="4418585" cy="914400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0F5D0117-6E11-EC42-A7CF-4CF5BB293ED4}"/>
                </a:ext>
              </a:extLst>
            </p:cNvPr>
            <p:cNvSpPr/>
            <p:nvPr/>
          </p:nvSpPr>
          <p:spPr>
            <a:xfrm>
              <a:off x="7213781" y="5047217"/>
              <a:ext cx="4418585" cy="914400"/>
            </a:xfrm>
            <a:prstGeom prst="roundRect">
              <a:avLst/>
            </a:prstGeom>
            <a:gradFill flip="none" rotWithShape="1">
              <a:gsLst>
                <a:gs pos="0">
                  <a:srgbClr val="F4841D"/>
                </a:gs>
                <a:gs pos="50000">
                  <a:srgbClr val="F59A1C"/>
                </a:gs>
                <a:gs pos="100000">
                  <a:srgbClr val="F7AD1B"/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Django and Databases</a:t>
              </a:r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EF5E35A6-8E39-224F-A493-74303053F45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290879" y="5257433"/>
              <a:ext cx="540000" cy="540000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F791F78-14E7-1B48-9655-97DBA6AED07B}"/>
              </a:ext>
            </a:extLst>
          </p:cNvPr>
          <p:cNvGrpSpPr/>
          <p:nvPr/>
        </p:nvGrpSpPr>
        <p:grpSpPr>
          <a:xfrm>
            <a:off x="2357130" y="6600008"/>
            <a:ext cx="3860437" cy="914400"/>
            <a:chOff x="2357130" y="6600008"/>
            <a:chExt cx="3860436" cy="914400"/>
          </a:xfrm>
        </p:grpSpPr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211ED136-6CC3-A547-BFED-489965DE5A93}"/>
                </a:ext>
              </a:extLst>
            </p:cNvPr>
            <p:cNvSpPr/>
            <p:nvPr/>
          </p:nvSpPr>
          <p:spPr>
            <a:xfrm>
              <a:off x="2357130" y="6600008"/>
              <a:ext cx="3860436" cy="914400"/>
            </a:xfrm>
            <a:prstGeom prst="roundRect">
              <a:avLst/>
            </a:prstGeom>
            <a:gradFill flip="none" rotWithShape="1">
              <a:gsLst>
                <a:gs pos="0">
                  <a:srgbClr val="F4841D"/>
                </a:gs>
                <a:gs pos="50000">
                  <a:srgbClr val="F59A1C"/>
                </a:gs>
                <a:gs pos="100000">
                  <a:srgbClr val="F7AD1B"/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/>
                <a:t>Microservices </a:t>
              </a:r>
              <a:r>
                <a:rPr lang="ru-RU" sz="2400"/>
                <a:t>и </a:t>
              </a:r>
              <a:r>
                <a:rPr lang="en-US" sz="2400" dirty="0"/>
                <a:t>API</a:t>
              </a: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6C894A42-22F7-6741-8408-6727804B2B1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465573" y="6787208"/>
              <a:ext cx="430820" cy="540000"/>
            </a:xfrm>
            <a:prstGeom prst="rect">
              <a:avLst/>
            </a:prstGeom>
          </p:spPr>
        </p:pic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45BE2A78-F481-5748-B97E-DBE88B3FA4B7}"/>
              </a:ext>
            </a:extLst>
          </p:cNvPr>
          <p:cNvGrpSpPr/>
          <p:nvPr/>
        </p:nvGrpSpPr>
        <p:grpSpPr>
          <a:xfrm>
            <a:off x="1706590" y="8857707"/>
            <a:ext cx="6013558" cy="914400"/>
            <a:chOff x="1706590" y="8857706"/>
            <a:chExt cx="6013559" cy="914400"/>
          </a:xfrm>
        </p:grpSpPr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768B9DF3-F03A-1D4B-82F9-97E2F502EB5E}"/>
                </a:ext>
              </a:extLst>
            </p:cNvPr>
            <p:cNvSpPr/>
            <p:nvPr/>
          </p:nvSpPr>
          <p:spPr>
            <a:xfrm>
              <a:off x="1706590" y="8857706"/>
              <a:ext cx="6013559" cy="914400"/>
            </a:xfrm>
            <a:prstGeom prst="roundRect">
              <a:avLst/>
            </a:prstGeom>
            <a:gradFill flip="none" rotWithShape="1">
              <a:gsLst>
                <a:gs pos="0">
                  <a:srgbClr val="F4841D"/>
                </a:gs>
                <a:gs pos="50000">
                  <a:srgbClr val="F59A1C"/>
                </a:gs>
                <a:gs pos="100000">
                  <a:srgbClr val="F7AD1B"/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82663" algn="ctr"/>
              <a:r>
                <a:rPr lang="ru-RU" sz="2400" dirty="0"/>
                <a:t>Нейросети для </a:t>
              </a:r>
              <a:r>
                <a:rPr lang="en-US" sz="2400" dirty="0"/>
                <a:t>backend-</a:t>
              </a:r>
              <a:r>
                <a:rPr lang="ru-RU" sz="2400" dirty="0"/>
                <a:t>проектов. </a:t>
              </a:r>
              <a:br>
                <a:rPr lang="en-US" sz="2400" dirty="0"/>
              </a:br>
              <a:r>
                <a:rPr lang="en-US" sz="2400" dirty="0"/>
                <a:t>Deep ML</a:t>
              </a:r>
            </a:p>
          </p:txBody>
        </p:sp>
        <p:pic>
          <p:nvPicPr>
            <p:cNvPr id="31" name="Google Shape;225;p40">
              <a:extLst>
                <a:ext uri="{FF2B5EF4-FFF2-40B4-BE49-F238E27FC236}">
                  <a16:creationId xmlns:a16="http://schemas.microsoft.com/office/drawing/2014/main" id="{88199351-ED2F-5249-A21F-E3EBE0C4C913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8"/>
            <a:srcRect t="2849" b="2849"/>
            <a:stretch/>
          </p:blipFill>
          <p:spPr>
            <a:xfrm>
              <a:off x="1892944" y="9044906"/>
              <a:ext cx="572629" cy="540000"/>
            </a:xfrm>
            <a:prstGeom prst="ellipse">
              <a:avLst/>
            </a:prstGeom>
            <a:noFill/>
            <a:ln>
              <a:noFill/>
            </a:ln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E9696FB-EF44-5A40-B2E7-3B55BFDE3D49}"/>
              </a:ext>
            </a:extLst>
          </p:cNvPr>
          <p:cNvGrpSpPr/>
          <p:nvPr/>
        </p:nvGrpSpPr>
        <p:grpSpPr>
          <a:xfrm>
            <a:off x="8844098" y="7161712"/>
            <a:ext cx="3860437" cy="914400"/>
            <a:chOff x="8073390" y="7514408"/>
            <a:chExt cx="3860436" cy="914400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8DD7E4CD-DEBF-3747-BEE2-6E93F93B062F}"/>
                </a:ext>
              </a:extLst>
            </p:cNvPr>
            <p:cNvSpPr/>
            <p:nvPr/>
          </p:nvSpPr>
          <p:spPr>
            <a:xfrm>
              <a:off x="8073390" y="7514408"/>
              <a:ext cx="3860436" cy="914400"/>
            </a:xfrm>
            <a:prstGeom prst="roundRect">
              <a:avLst/>
            </a:prstGeom>
            <a:gradFill flip="none" rotWithShape="1">
              <a:gsLst>
                <a:gs pos="0">
                  <a:srgbClr val="F4841D"/>
                </a:gs>
                <a:gs pos="50000">
                  <a:srgbClr val="F59A1C"/>
                </a:gs>
                <a:gs pos="100000">
                  <a:srgbClr val="F7AD1B"/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82663" algn="ctr"/>
              <a:r>
                <a:rPr lang="en-US" sz="2400" dirty="0"/>
                <a:t>Final Team Project</a:t>
              </a:r>
            </a:p>
          </p:txBody>
        </p:sp>
        <p:pic>
          <p:nvPicPr>
            <p:cNvPr id="32" name="Google Shape;225;p40">
              <a:extLst>
                <a:ext uri="{FF2B5EF4-FFF2-40B4-BE49-F238E27FC236}">
                  <a16:creationId xmlns:a16="http://schemas.microsoft.com/office/drawing/2014/main" id="{5F46E20A-00F7-4548-846D-2AD0DFADB9A4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9"/>
            <a:srcRect t="2849" b="2849"/>
            <a:stretch/>
          </p:blipFill>
          <p:spPr>
            <a:xfrm>
              <a:off x="8289249" y="7701608"/>
              <a:ext cx="572629" cy="540000"/>
            </a:xfrm>
            <a:prstGeom prst="ellipse">
              <a:avLst/>
            </a:prstGeom>
            <a:noFill/>
            <a:ln>
              <a:noFill/>
            </a:ln>
          </p:spPr>
        </p:pic>
      </p:grpSp>
      <p:pic>
        <p:nvPicPr>
          <p:cNvPr id="33" name="Google Shape;225;p40">
            <a:extLst>
              <a:ext uri="{FF2B5EF4-FFF2-40B4-BE49-F238E27FC236}">
                <a16:creationId xmlns:a16="http://schemas.microsoft.com/office/drawing/2014/main" id="{D4E68D7B-04B1-D746-A392-1CCD859003DE}"/>
              </a:ext>
            </a:extLst>
          </p:cNvPr>
          <p:cNvPicPr preferRelativeResize="0"/>
          <p:nvPr/>
        </p:nvPicPr>
        <p:blipFill>
          <a:blip r:embed="rId10"/>
          <a:srcRect t="2849" b="2849"/>
          <a:stretch/>
        </p:blipFill>
        <p:spPr>
          <a:xfrm>
            <a:off x="1356690" y="2751594"/>
            <a:ext cx="419930" cy="396002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8756F-0EF2-EE4C-9E5B-216055F12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Карта модуля</a:t>
            </a:r>
            <a:endParaRPr lang="en-US" dirty="0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95D224E-2679-C14B-841A-CA383E987B70}"/>
              </a:ext>
            </a:extLst>
          </p:cNvPr>
          <p:cNvSpPr/>
          <p:nvPr/>
        </p:nvSpPr>
        <p:spPr>
          <a:xfrm>
            <a:off x="2782859" y="2079625"/>
            <a:ext cx="5864751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/>
              <a:t>Введение в ООП</a:t>
            </a:r>
            <a:endParaRPr lang="en-US" sz="2400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52DE665-F14B-F746-BBBD-CA79495F3C84}"/>
              </a:ext>
            </a:extLst>
          </p:cNvPr>
          <p:cNvSpPr/>
          <p:nvPr/>
        </p:nvSpPr>
        <p:spPr>
          <a:xfrm>
            <a:off x="2782859" y="3154362"/>
            <a:ext cx="5864751" cy="914400"/>
          </a:xfrm>
          <a:prstGeom prst="round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52000">
                <a:schemeClr val="bg1"/>
              </a:gs>
              <a:gs pos="100000">
                <a:schemeClr val="bg1">
                  <a:lumMod val="85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5AD78031-5646-8E48-9517-AF68E6EFB15F}"/>
              </a:ext>
            </a:extLst>
          </p:cNvPr>
          <p:cNvSpPr/>
          <p:nvPr/>
        </p:nvSpPr>
        <p:spPr>
          <a:xfrm>
            <a:off x="2782859" y="4229098"/>
            <a:ext cx="5864751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/>
              <a:t>Регулярные выражения в </a:t>
            </a:r>
            <a:r>
              <a:rPr lang="en-US" sz="2400" dirty="0"/>
              <a:t>Python. </a:t>
            </a:r>
            <a:r>
              <a:rPr lang="ru-RU" sz="2400" dirty="0"/>
              <a:t>Часть </a:t>
            </a:r>
            <a:r>
              <a:rPr lang="en-US" sz="2400" dirty="0"/>
              <a:t>2</a:t>
            </a:r>
            <a:endParaRPr lang="ru-RU" sz="2400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FE267D2-C98C-2048-935B-896B37EEFE9F}"/>
              </a:ext>
            </a:extLst>
          </p:cNvPr>
          <p:cNvSpPr/>
          <p:nvPr/>
        </p:nvSpPr>
        <p:spPr>
          <a:xfrm>
            <a:off x="2782859" y="5303837"/>
            <a:ext cx="5864751" cy="914400"/>
          </a:xfrm>
          <a:prstGeom prst="roundRect">
            <a:avLst/>
          </a:prstGeom>
          <a:gradFill flip="none" rotWithShape="1">
            <a:gsLst>
              <a:gs pos="0">
                <a:srgbClr val="F4841D"/>
              </a:gs>
              <a:gs pos="50000">
                <a:srgbClr val="F59A1C"/>
              </a:gs>
              <a:gs pos="100000">
                <a:srgbClr val="F7AD1B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 err="1"/>
              <a:t>Логирование</a:t>
            </a:r>
            <a:r>
              <a:rPr lang="ru-RU" sz="2400" dirty="0"/>
              <a:t> в </a:t>
            </a:r>
            <a:r>
              <a:rPr lang="en-US" sz="2400" dirty="0"/>
              <a:t>Python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00425A7-F5FE-7C40-A901-19048C671428}"/>
              </a:ext>
            </a:extLst>
          </p:cNvPr>
          <p:cNvSpPr/>
          <p:nvPr/>
        </p:nvSpPr>
        <p:spPr>
          <a:xfrm>
            <a:off x="2782859" y="6378577"/>
            <a:ext cx="5864751" cy="914400"/>
          </a:xfrm>
          <a:prstGeom prst="roundRect">
            <a:avLst/>
          </a:prstGeom>
          <a:gradFill flip="none" rotWithShape="1">
            <a:gsLst>
              <a:gs pos="0">
                <a:srgbClr val="F4841D"/>
              </a:gs>
              <a:gs pos="50000">
                <a:srgbClr val="F59A1C"/>
              </a:gs>
              <a:gs pos="100000">
                <a:srgbClr val="F7AD1B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/>
              <a:t>Проектный урок: Программа для изучения иностранных языков</a:t>
            </a:r>
            <a:r>
              <a:rPr lang="en-US" sz="2400" dirty="0"/>
              <a:t> - 1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D18FD4C-7AE7-2E43-BE28-5EA152832402}"/>
              </a:ext>
            </a:extLst>
          </p:cNvPr>
          <p:cNvSpPr/>
          <p:nvPr/>
        </p:nvSpPr>
        <p:spPr>
          <a:xfrm>
            <a:off x="2782857" y="7721106"/>
            <a:ext cx="5864751" cy="914400"/>
          </a:xfrm>
          <a:prstGeom prst="roundRect">
            <a:avLst/>
          </a:prstGeom>
          <a:gradFill flip="none" rotWithShape="1">
            <a:gsLst>
              <a:gs pos="0">
                <a:srgbClr val="F4841D"/>
              </a:gs>
              <a:gs pos="50000">
                <a:schemeClr val="bg1"/>
              </a:gs>
              <a:gs pos="100000">
                <a:srgbClr val="F4841D"/>
              </a:gs>
            </a:gsLst>
            <a:lin ang="54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89178BD-AD63-D143-A60B-2335F0E76A4C}"/>
              </a:ext>
            </a:extLst>
          </p:cNvPr>
          <p:cNvSpPr/>
          <p:nvPr/>
        </p:nvSpPr>
        <p:spPr>
          <a:xfrm>
            <a:off x="2782857" y="9063634"/>
            <a:ext cx="5864751" cy="914400"/>
          </a:xfrm>
          <a:prstGeom prst="roundRect">
            <a:avLst/>
          </a:prstGeom>
          <a:gradFill flip="none" rotWithShape="1">
            <a:gsLst>
              <a:gs pos="0">
                <a:srgbClr val="F4841D"/>
              </a:gs>
              <a:gs pos="50000">
                <a:srgbClr val="F59A1C"/>
              </a:gs>
              <a:gs pos="100000">
                <a:srgbClr val="F7AD1B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/>
              <a:t>Проектный урок: Программа для изучения иностранных языков</a:t>
            </a:r>
            <a:r>
              <a:rPr lang="en-US" sz="2400" dirty="0"/>
              <a:t> - 4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DA9E779-8784-0E42-A1C4-A7BDD0537F6E}"/>
              </a:ext>
            </a:extLst>
          </p:cNvPr>
          <p:cNvSpPr txBox="1"/>
          <p:nvPr/>
        </p:nvSpPr>
        <p:spPr>
          <a:xfrm>
            <a:off x="2054182" y="2121327"/>
            <a:ext cx="45076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chemeClr val="bg1">
                    <a:lumMod val="75000"/>
                  </a:schemeClr>
                </a:solidFill>
                <a:latin typeface="Apple Chancery" panose="03020702040506060504" pitchFamily="66" charset="-79"/>
                <a:ea typeface="Brush Script MT" panose="03060802040406070304" pitchFamily="66" charset="-122"/>
                <a:cs typeface="Apple Chancery" panose="03020702040506060504" pitchFamily="66" charset="-79"/>
              </a:rPr>
              <a:t>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7DBAD53-7ECA-3747-B456-4AC8C360CE1B}"/>
              </a:ext>
            </a:extLst>
          </p:cNvPr>
          <p:cNvSpPr txBox="1"/>
          <p:nvPr/>
        </p:nvSpPr>
        <p:spPr>
          <a:xfrm>
            <a:off x="2036548" y="4270800"/>
            <a:ext cx="74892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sz="4800">
                <a:solidFill>
                  <a:schemeClr val="bg1">
                    <a:lumMod val="75000"/>
                  </a:schemeClr>
                </a:solidFill>
                <a:latin typeface="Apple Chancery" panose="03020702040506060504" pitchFamily="66" charset="-79"/>
                <a:ea typeface="Brush Script MT" panose="03060802040406070304" pitchFamily="66" charset="-122"/>
                <a:cs typeface="Apple Chancery" panose="03020702040506060504" pitchFamily="66" charset="-79"/>
              </a:defRPr>
            </a:lvl1pPr>
          </a:lstStyle>
          <a:p>
            <a:r>
              <a:rPr lang="en-US" dirty="0"/>
              <a:t>15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CE5F5A3-C254-BB47-80E9-D56896AD8DEE}"/>
              </a:ext>
            </a:extLst>
          </p:cNvPr>
          <p:cNvSpPr txBox="1"/>
          <p:nvPr/>
        </p:nvSpPr>
        <p:spPr>
          <a:xfrm>
            <a:off x="2017143" y="5345537"/>
            <a:ext cx="80021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4800">
                <a:latin typeface="Apple Chancery" panose="03020702040506060504" pitchFamily="66" charset="-79"/>
                <a:ea typeface="Brush Script MT" panose="03060802040406070304" pitchFamily="66" charset="-122"/>
                <a:cs typeface="Apple Chancery" panose="03020702040506060504" pitchFamily="66" charset="-79"/>
              </a:defRPr>
            </a:lvl1pPr>
          </a:lstStyle>
          <a:p>
            <a:r>
              <a:rPr lang="en-US" dirty="0"/>
              <a:t>16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686F6E1-24A2-3B4E-823D-179806ED78FA}"/>
              </a:ext>
            </a:extLst>
          </p:cNvPr>
          <p:cNvSpPr txBox="1"/>
          <p:nvPr/>
        </p:nvSpPr>
        <p:spPr>
          <a:xfrm>
            <a:off x="2022123" y="6420273"/>
            <a:ext cx="76495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latin typeface="Apple Chancery" panose="03020702040506060504" pitchFamily="66" charset="-79"/>
                <a:ea typeface="Brush Script MT" panose="03060802040406070304" pitchFamily="66" charset="-122"/>
                <a:cs typeface="Apple Chancery" panose="03020702040506060504" pitchFamily="66" charset="-79"/>
              </a:rPr>
              <a:t>17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FDC3721-2D72-3542-880C-D1726344B568}"/>
              </a:ext>
            </a:extLst>
          </p:cNvPr>
          <p:cNvSpPr txBox="1"/>
          <p:nvPr/>
        </p:nvSpPr>
        <p:spPr>
          <a:xfrm>
            <a:off x="1658241" y="9105336"/>
            <a:ext cx="84670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latin typeface="Apple Chancery" panose="03020702040506060504" pitchFamily="66" charset="-79"/>
                <a:ea typeface="Brush Script MT" panose="03060802040406070304" pitchFamily="66" charset="-122"/>
                <a:cs typeface="Apple Chancery" panose="03020702040506060504" pitchFamily="66" charset="-79"/>
              </a:rPr>
              <a:t>20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99B8D18-1D08-794C-8F4B-E9170D220D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9382" y="614016"/>
            <a:ext cx="1058562" cy="1160564"/>
          </a:xfrm>
          <a:prstGeom prst="rect">
            <a:avLst/>
          </a:prstGeom>
          <a:effectLst/>
        </p:spPr>
      </p:pic>
      <p:pic>
        <p:nvPicPr>
          <p:cNvPr id="20" name="Google Shape;225;p40">
            <a:extLst>
              <a:ext uri="{FF2B5EF4-FFF2-40B4-BE49-F238E27FC236}">
                <a16:creationId xmlns:a16="http://schemas.microsoft.com/office/drawing/2014/main" id="{98917A15-D150-1146-8D63-DAFCDC18BAB4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3"/>
          <a:srcRect t="267" b="267"/>
          <a:stretch/>
        </p:blipFill>
        <p:spPr>
          <a:xfrm flipH="1">
            <a:off x="10227492" y="1982572"/>
            <a:ext cx="3307700" cy="3119225"/>
          </a:xfrm>
          <a:prstGeom prst="ellipse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006657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"/>
          <p:cNvSpPr/>
          <p:nvPr/>
        </p:nvSpPr>
        <p:spPr>
          <a:xfrm>
            <a:off x="936000" y="972001"/>
            <a:ext cx="12230101" cy="3286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90000"/>
              </a:lnSpc>
              <a:buSzPts val="8625"/>
            </a:pPr>
            <a:r>
              <a:rPr lang="en-US" sz="6401" b="1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ПЛАН </a:t>
            </a:r>
            <a:endParaRPr sz="6401" b="1">
              <a:solidFill>
                <a:srgbClr val="030303"/>
              </a:solidFill>
              <a:latin typeface="Inter"/>
              <a:ea typeface="Inter"/>
              <a:cs typeface="Inter"/>
              <a:sym typeface="Inter"/>
            </a:endParaRPr>
          </a:p>
          <a:p>
            <a:pPr>
              <a:lnSpc>
                <a:spcPct val="90000"/>
              </a:lnSpc>
              <a:buSzPts val="8625"/>
            </a:pPr>
            <a:r>
              <a:rPr lang="en-US" sz="6401" b="1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ЗАНЯТИЯ</a:t>
            </a:r>
            <a:endParaRPr sz="6401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Google Shape;67;p4"/>
          <p:cNvSpPr txBox="1"/>
          <p:nvPr/>
        </p:nvSpPr>
        <p:spPr>
          <a:xfrm>
            <a:off x="935998" y="4542125"/>
            <a:ext cx="15640768" cy="2585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594412" indent="-594412">
              <a:lnSpc>
                <a:spcPct val="150000"/>
              </a:lnSpc>
              <a:buClr>
                <a:schemeClr val="dk1"/>
              </a:buClr>
              <a:buSzPts val="3600"/>
              <a:buFont typeface="Arial"/>
              <a:buAutoNum type="arabicPeriod"/>
            </a:pPr>
            <a:r>
              <a:rPr lang="ru-RU" sz="3600" dirty="0">
                <a:latin typeface="Inter"/>
                <a:ea typeface="Inter"/>
                <a:cs typeface="Inter"/>
                <a:sym typeface="Inter"/>
              </a:rPr>
              <a:t>Зачем нужно </a:t>
            </a:r>
            <a:r>
              <a:rPr lang="ru-RU" sz="3600" dirty="0" err="1">
                <a:latin typeface="Inter"/>
                <a:ea typeface="Inter"/>
                <a:cs typeface="Inter"/>
                <a:sym typeface="Inter"/>
              </a:rPr>
              <a:t>логирование</a:t>
            </a:r>
            <a:r>
              <a:rPr lang="ru-RU" sz="3600" dirty="0">
                <a:latin typeface="Inter"/>
                <a:ea typeface="Inter"/>
                <a:cs typeface="Inter"/>
                <a:sym typeface="Inter"/>
              </a:rPr>
              <a:t> и что из себя представляет</a:t>
            </a:r>
          </a:p>
          <a:p>
            <a:pPr marL="594412" indent="-594412">
              <a:lnSpc>
                <a:spcPct val="150000"/>
              </a:lnSpc>
              <a:buClr>
                <a:schemeClr val="dk1"/>
              </a:buClr>
              <a:buSzPts val="3600"/>
              <a:buFont typeface="Arial"/>
              <a:buAutoNum type="arabicPeriod"/>
            </a:pPr>
            <a:r>
              <a:rPr lang="ru-RU" sz="3600" dirty="0">
                <a:latin typeface="Inter"/>
                <a:ea typeface="Inter"/>
                <a:cs typeface="Inter"/>
                <a:sym typeface="Inter"/>
              </a:rPr>
              <a:t>Обзор возможностей библиотеки </a:t>
            </a:r>
            <a:r>
              <a:rPr lang="en-US" sz="3600" dirty="0">
                <a:latin typeface="Inter"/>
                <a:ea typeface="Inter"/>
                <a:cs typeface="Inter"/>
                <a:sym typeface="Inter"/>
              </a:rPr>
              <a:t>logging</a:t>
            </a:r>
          </a:p>
          <a:p>
            <a:pPr marL="594412" indent="-594412">
              <a:lnSpc>
                <a:spcPct val="150000"/>
              </a:lnSpc>
              <a:buClr>
                <a:schemeClr val="dk1"/>
              </a:buClr>
              <a:buSzPts val="3600"/>
              <a:buFont typeface="Arial"/>
              <a:buAutoNum type="arabicPeriod"/>
            </a:pPr>
            <a:r>
              <a:rPr lang="ru-RU" sz="3600" dirty="0" err="1">
                <a:latin typeface="Inter"/>
                <a:ea typeface="Inter"/>
                <a:cs typeface="Inter"/>
                <a:sym typeface="Inter"/>
              </a:rPr>
              <a:t>Логирование</a:t>
            </a:r>
            <a:r>
              <a:rPr lang="ru-RU" sz="3600" dirty="0">
                <a:latin typeface="Inter"/>
                <a:ea typeface="Inter"/>
                <a:cs typeface="Inter"/>
                <a:sym typeface="Inter"/>
              </a:rPr>
              <a:t> программ</a:t>
            </a:r>
          </a:p>
        </p:txBody>
      </p:sp>
    </p:spTree>
    <p:extLst>
      <p:ext uri="{BB962C8B-B14F-4D97-AF65-F5344CB8AC3E}">
        <p14:creationId xmlns:p14="http://schemas.microsoft.com/office/powerpoint/2010/main" val="18079584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/>
          <p:nvPr/>
        </p:nvSpPr>
        <p:spPr>
          <a:xfrm>
            <a:off x="4990698" y="2745032"/>
            <a:ext cx="11612880" cy="4598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lnSpc>
                <a:spcPct val="90000"/>
              </a:lnSpc>
              <a:buSzPts val="8625"/>
            </a:pPr>
            <a:r>
              <a:rPr lang="ru-RU" sz="8601" b="1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Логирование</a:t>
            </a:r>
            <a:endParaRPr lang="en-US" sz="8601" b="1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34888798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EEF10-5BF4-CC43-A292-4B076BDBA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Логирование</a:t>
            </a:r>
            <a:endParaRPr lang="en-US" dirty="0"/>
          </a:p>
        </p:txBody>
      </p:sp>
      <p:pic>
        <p:nvPicPr>
          <p:cNvPr id="1026" name="Picture 2" descr="How Do You Log a Traceback? (Video) – Real Python">
            <a:extLst>
              <a:ext uri="{FF2B5EF4-FFF2-40B4-BE49-F238E27FC236}">
                <a16:creationId xmlns:a16="http://schemas.microsoft.com/office/drawing/2014/main" id="{E4E48E64-9F14-9C4B-825B-C45F7611DA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02" b="16107"/>
          <a:stretch/>
        </p:blipFill>
        <p:spPr bwMode="auto">
          <a:xfrm>
            <a:off x="0" y="2037806"/>
            <a:ext cx="18288000" cy="8249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86939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EEF10-5BF4-CC43-A292-4B076BDBA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Логирование</a:t>
            </a:r>
            <a:endParaRPr lang="en-US" dirty="0"/>
          </a:p>
        </p:txBody>
      </p:sp>
      <p:pic>
        <p:nvPicPr>
          <p:cNvPr id="3074" name="Picture 2" descr="Logging in Python: A Step-by-Step Tutorial | by Sachinsoni | Medium">
            <a:extLst>
              <a:ext uri="{FF2B5EF4-FFF2-40B4-BE49-F238E27FC236}">
                <a16:creationId xmlns:a16="http://schemas.microsoft.com/office/drawing/2014/main" id="{DFAB51ED-4EED-F14A-A62F-0E2A9CEC61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82" b="17287"/>
          <a:stretch/>
        </p:blipFill>
        <p:spPr bwMode="auto">
          <a:xfrm>
            <a:off x="-1" y="2155371"/>
            <a:ext cx="18288661" cy="8131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69835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12430</TotalTime>
  <Words>894</Words>
  <Application>Microsoft Macintosh PowerPoint</Application>
  <PresentationFormat>Custom</PresentationFormat>
  <Paragraphs>166</Paragraphs>
  <Slides>29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29</vt:i4>
      </vt:variant>
    </vt:vector>
  </HeadingPairs>
  <TitlesOfParts>
    <vt:vector size="39" baseType="lpstr">
      <vt:lpstr>JetBrains Mono</vt:lpstr>
      <vt:lpstr>Calibri</vt:lpstr>
      <vt:lpstr>Roboto</vt:lpstr>
      <vt:lpstr>Corbel</vt:lpstr>
      <vt:lpstr>Inter</vt:lpstr>
      <vt:lpstr>Arial</vt:lpstr>
      <vt:lpstr>Courier New</vt:lpstr>
      <vt:lpstr>Apple Chancery</vt:lpstr>
      <vt:lpstr>Office Theme</vt:lpstr>
      <vt:lpstr>Custom Design</vt:lpstr>
      <vt:lpstr>Python Логирование в Python</vt:lpstr>
      <vt:lpstr>PowerPoint Presentation</vt:lpstr>
      <vt:lpstr>PowerPoint Presentation</vt:lpstr>
      <vt:lpstr>PowerPoint Presentation</vt:lpstr>
      <vt:lpstr>Карта модуля</vt:lpstr>
      <vt:lpstr>PowerPoint Presentation</vt:lpstr>
      <vt:lpstr>PowerPoint Presentation</vt:lpstr>
      <vt:lpstr>Логирование</vt:lpstr>
      <vt:lpstr>Логирование</vt:lpstr>
      <vt:lpstr>Логирование</vt:lpstr>
      <vt:lpstr>Логирование</vt:lpstr>
      <vt:lpstr>Логирование</vt:lpstr>
      <vt:lpstr>Логирование</vt:lpstr>
      <vt:lpstr>Логирование</vt:lpstr>
      <vt:lpstr>Логирование</vt:lpstr>
      <vt:lpstr>Live-coding</vt:lpstr>
      <vt:lpstr>PowerPoint Presentation</vt:lpstr>
      <vt:lpstr>Задание в сессионном зале</vt:lpstr>
      <vt:lpstr>PowerPoint Presentation</vt:lpstr>
      <vt:lpstr>Работа в сессионных залах</vt:lpstr>
      <vt:lpstr>PowerPoint Presentation</vt:lpstr>
      <vt:lpstr>logging – канал вывода</vt:lpstr>
      <vt:lpstr>logging – формат сообщений</vt:lpstr>
      <vt:lpstr>Live-coding</vt:lpstr>
      <vt:lpstr>PowerPoint Presentation</vt:lpstr>
      <vt:lpstr>Задание в сессионном зале</vt:lpstr>
      <vt:lpstr>PowerPoint Presentation</vt:lpstr>
      <vt:lpstr>Работа в сессионных залах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PptxGenJS</dc:creator>
  <cp:lastModifiedBy>Стурейко Игорь Олегович</cp:lastModifiedBy>
  <cp:revision>162</cp:revision>
  <dcterms:created xsi:type="dcterms:W3CDTF">2022-11-15T10:50:05Z</dcterms:created>
  <dcterms:modified xsi:type="dcterms:W3CDTF">2025-01-10T07:22:48Z</dcterms:modified>
</cp:coreProperties>
</file>